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7556500" cy="10706100"/>
  <p:notesSz cx="7556500" cy="10706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9" d="100"/>
          <a:sy n="89" d="100"/>
        </p:scale>
        <p:origin x="1290" y="-140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bject 25"/>
          <p:cNvSpPr/>
          <p:nvPr/>
        </p:nvSpPr>
        <p:spPr>
          <a:xfrm>
            <a:off x="0" y="0"/>
            <a:ext cx="7556499" cy="10687592"/>
          </a:xfrm>
          <a:custGeom>
            <a:avLst/>
            <a:gdLst/>
            <a:ahLst/>
            <a:cxnLst/>
            <a:rect l="l" t="t" r="r" b="b"/>
            <a:pathLst>
              <a:path w="7556499" h="10687592">
                <a:moveTo>
                  <a:pt x="7555992" y="0"/>
                </a:moveTo>
                <a:lnTo>
                  <a:pt x="0" y="0"/>
                </a:lnTo>
                <a:lnTo>
                  <a:pt x="0" y="10687592"/>
                </a:lnTo>
                <a:lnTo>
                  <a:pt x="7555992" y="10687592"/>
                </a:lnTo>
                <a:lnTo>
                  <a:pt x="7555992" y="0"/>
                </a:lnTo>
                <a:close/>
              </a:path>
            </a:pathLst>
          </a:custGeom>
          <a:solidFill>
            <a:srgbClr val="F4F4F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-3503527" y="-114203"/>
            <a:ext cx="14561011" cy="109160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-4240451" y="2527066"/>
            <a:ext cx="16036147" cy="106875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-3298226" y="-243981"/>
            <a:ext cx="12438721" cy="643349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-2608212" y="5341561"/>
            <a:ext cx="10604186" cy="10672992"/>
          </a:xfrm>
          <a:custGeom>
            <a:avLst/>
            <a:gdLst/>
            <a:ahLst/>
            <a:cxnLst/>
            <a:rect l="l" t="t" r="r" b="b"/>
            <a:pathLst>
              <a:path w="10604186" h="10672992">
                <a:moveTo>
                  <a:pt x="5447754" y="0"/>
                </a:moveTo>
                <a:lnTo>
                  <a:pt x="2608212" y="2457206"/>
                </a:lnTo>
                <a:lnTo>
                  <a:pt x="2608212" y="5346030"/>
                </a:lnTo>
                <a:lnTo>
                  <a:pt x="10073958" y="5346030"/>
                </a:lnTo>
                <a:lnTo>
                  <a:pt x="544775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542831" y="4993690"/>
            <a:ext cx="5449948" cy="7652154"/>
          </a:xfrm>
          <a:custGeom>
            <a:avLst/>
            <a:gdLst/>
            <a:ahLst/>
            <a:cxnLst/>
            <a:rect l="l" t="t" r="r" b="b"/>
            <a:pathLst>
              <a:path w="5449948" h="7652154">
                <a:moveTo>
                  <a:pt x="0" y="0"/>
                </a:moveTo>
                <a:lnTo>
                  <a:pt x="2478358" y="5693902"/>
                </a:lnTo>
                <a:lnTo>
                  <a:pt x="4909746" y="5693902"/>
                </a:lnTo>
                <a:lnTo>
                  <a:pt x="0" y="0"/>
                </a:lnTo>
                <a:close/>
              </a:path>
            </a:pathLst>
          </a:custGeom>
          <a:solidFill>
            <a:srgbClr val="176A7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89170" y="3065114"/>
            <a:ext cx="321598" cy="291430"/>
          </a:xfrm>
          <a:custGeom>
            <a:avLst/>
            <a:gdLst/>
            <a:ahLst/>
            <a:cxnLst/>
            <a:rect l="l" t="t" r="r" b="b"/>
            <a:pathLst>
              <a:path w="321598" h="291430">
                <a:moveTo>
                  <a:pt x="321598" y="291430"/>
                </a:moveTo>
                <a:lnTo>
                  <a:pt x="227715" y="0"/>
                </a:lnTo>
                <a:lnTo>
                  <a:pt x="0" y="204673"/>
                </a:lnTo>
                <a:lnTo>
                  <a:pt x="321598" y="291430"/>
                </a:lnTo>
                <a:close/>
              </a:path>
            </a:pathLst>
          </a:custGeom>
          <a:solidFill>
            <a:srgbClr val="C6672D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-3176673" y="-505111"/>
            <a:ext cx="9024598" cy="869606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742450" y="-1819936"/>
            <a:ext cx="9072715" cy="9434623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842720" y="8814753"/>
            <a:ext cx="315473" cy="308986"/>
          </a:xfrm>
          <a:custGeom>
            <a:avLst/>
            <a:gdLst/>
            <a:ahLst/>
            <a:cxnLst/>
            <a:rect l="l" t="t" r="r" b="b"/>
            <a:pathLst>
              <a:path w="315473" h="308986">
                <a:moveTo>
                  <a:pt x="315473" y="0"/>
                </a:moveTo>
                <a:lnTo>
                  <a:pt x="0" y="30326"/>
                </a:lnTo>
                <a:lnTo>
                  <a:pt x="244970" y="308986"/>
                </a:lnTo>
                <a:lnTo>
                  <a:pt x="315473" y="0"/>
                </a:lnTo>
                <a:close/>
              </a:path>
            </a:pathLst>
          </a:custGeom>
          <a:solidFill>
            <a:srgbClr val="C6672D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85469" y="-2922853"/>
            <a:ext cx="5577532" cy="6280018"/>
          </a:xfrm>
          <a:custGeom>
            <a:avLst/>
            <a:gdLst/>
            <a:ahLst/>
            <a:cxnLst/>
            <a:rect l="l" t="t" r="r" b="b"/>
            <a:pathLst>
              <a:path w="5577532" h="6280018">
                <a:moveTo>
                  <a:pt x="5026036" y="6279366"/>
                </a:moveTo>
                <a:lnTo>
                  <a:pt x="5065553" y="6265366"/>
                </a:lnTo>
                <a:lnTo>
                  <a:pt x="5544400" y="5852456"/>
                </a:lnTo>
                <a:lnTo>
                  <a:pt x="5572762" y="5809980"/>
                </a:lnTo>
                <a:lnTo>
                  <a:pt x="5577532" y="5782854"/>
                </a:lnTo>
                <a:lnTo>
                  <a:pt x="5576953" y="5769078"/>
                </a:lnTo>
                <a:lnTo>
                  <a:pt x="5563153" y="5729666"/>
                </a:lnTo>
                <a:lnTo>
                  <a:pt x="4870464" y="4927498"/>
                </a:lnTo>
                <a:lnTo>
                  <a:pt x="3135738" y="2922853"/>
                </a:lnTo>
                <a:lnTo>
                  <a:pt x="2065960" y="2922853"/>
                </a:lnTo>
                <a:lnTo>
                  <a:pt x="4942769" y="6247285"/>
                </a:lnTo>
                <a:lnTo>
                  <a:pt x="4985124" y="6275396"/>
                </a:lnTo>
                <a:lnTo>
                  <a:pt x="5012245" y="6280018"/>
                </a:lnTo>
                <a:lnTo>
                  <a:pt x="5026036" y="6279366"/>
                </a:lnTo>
                <a:close/>
              </a:path>
            </a:pathLst>
          </a:custGeom>
          <a:solidFill>
            <a:srgbClr val="8B52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039973" y="8807318"/>
            <a:ext cx="4639221" cy="4157665"/>
          </a:xfrm>
          <a:custGeom>
            <a:avLst/>
            <a:gdLst/>
            <a:ahLst/>
            <a:cxnLst/>
            <a:rect l="l" t="t" r="r" b="b"/>
            <a:pathLst>
              <a:path w="4639221" h="4157665">
                <a:moveTo>
                  <a:pt x="4606496" y="634757"/>
                </a:moveTo>
                <a:lnTo>
                  <a:pt x="4634600" y="592414"/>
                </a:lnTo>
                <a:lnTo>
                  <a:pt x="4639221" y="565292"/>
                </a:lnTo>
                <a:lnTo>
                  <a:pt x="4638569" y="551502"/>
                </a:lnTo>
                <a:lnTo>
                  <a:pt x="4624567" y="511983"/>
                </a:lnTo>
                <a:lnTo>
                  <a:pt x="4211656" y="33135"/>
                </a:lnTo>
                <a:lnTo>
                  <a:pt x="4169190" y="4774"/>
                </a:lnTo>
                <a:lnTo>
                  <a:pt x="4142064" y="0"/>
                </a:lnTo>
                <a:lnTo>
                  <a:pt x="4128288" y="576"/>
                </a:lnTo>
                <a:lnTo>
                  <a:pt x="4088878" y="14372"/>
                </a:lnTo>
                <a:lnTo>
                  <a:pt x="3806154" y="257558"/>
                </a:lnTo>
                <a:lnTo>
                  <a:pt x="1930948" y="1880273"/>
                </a:lnTo>
                <a:lnTo>
                  <a:pt x="3167181" y="1880273"/>
                </a:lnTo>
                <a:lnTo>
                  <a:pt x="4606496" y="634757"/>
                </a:lnTo>
                <a:close/>
              </a:path>
            </a:pathLst>
          </a:custGeom>
          <a:solidFill>
            <a:srgbClr val="FF904D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901947" y="-2243060"/>
            <a:ext cx="12949672" cy="13817878"/>
          </a:xfrm>
          <a:custGeom>
            <a:avLst/>
            <a:gdLst/>
            <a:ahLst/>
            <a:cxnLst/>
            <a:rect l="l" t="t" r="r" b="b"/>
            <a:pathLst>
              <a:path w="12949672" h="13817878">
                <a:moveTo>
                  <a:pt x="1654044" y="2243060"/>
                </a:moveTo>
                <a:lnTo>
                  <a:pt x="1358842" y="2243060"/>
                </a:lnTo>
                <a:lnTo>
                  <a:pt x="0" y="3418938"/>
                </a:lnTo>
                <a:lnTo>
                  <a:pt x="1654044" y="5330348"/>
                </a:lnTo>
                <a:lnTo>
                  <a:pt x="1654044" y="224306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894099" y="1155559"/>
            <a:ext cx="4195233" cy="3513105"/>
          </a:xfrm>
          <a:custGeom>
            <a:avLst/>
            <a:gdLst/>
            <a:ahLst/>
            <a:cxnLst/>
            <a:rect l="l" t="t" r="r" b="b"/>
            <a:pathLst>
              <a:path w="4195233" h="3513105">
                <a:moveTo>
                  <a:pt x="1661892" y="785512"/>
                </a:moveTo>
                <a:lnTo>
                  <a:pt x="0" y="0"/>
                </a:lnTo>
                <a:lnTo>
                  <a:pt x="1661892" y="1925904"/>
                </a:lnTo>
                <a:lnTo>
                  <a:pt x="1661892" y="785512"/>
                </a:lnTo>
                <a:close/>
              </a:path>
            </a:pathLst>
          </a:custGeom>
          <a:solidFill>
            <a:srgbClr val="176A7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-124676" y="-653462"/>
            <a:ext cx="5557101" cy="555710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928875" y="8999858"/>
            <a:ext cx="3746668" cy="3746668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58286" y="1059267"/>
            <a:ext cx="848023" cy="19927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500"/>
              </a:lnSpc>
              <a:spcBef>
                <a:spcPts val="75"/>
              </a:spcBef>
            </a:pPr>
            <a:r>
              <a:rPr sz="1350" b="1" dirty="0">
                <a:solidFill>
                  <a:srgbClr val="FFFFFF"/>
                </a:solidFill>
                <a:latin typeface="Times New Roman"/>
                <a:cs typeface="Times New Roman"/>
              </a:rPr>
              <a:t>iNEURON</a:t>
            </a:r>
            <a:endParaRPr sz="13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58286" y="1420023"/>
            <a:ext cx="5238065" cy="762872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660"/>
              </a:lnSpc>
              <a:spcBef>
                <a:spcPts val="133"/>
              </a:spcBef>
            </a:pPr>
            <a:r>
              <a:rPr sz="2400" b="1" spc="0" dirty="0">
                <a:solidFill>
                  <a:srgbClr val="FFFFFF"/>
                </a:solidFill>
                <a:latin typeface="Times New Roman"/>
                <a:cs typeface="Times New Roman"/>
              </a:rPr>
              <a:t>Data</a:t>
            </a:r>
            <a:r>
              <a:rPr sz="2400" b="1" spc="-2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b="1" spc="0" dirty="0">
                <a:solidFill>
                  <a:srgbClr val="FFFFFF"/>
                </a:solidFill>
                <a:latin typeface="Times New Roman"/>
                <a:cs typeface="Times New Roman"/>
              </a:rPr>
              <a:t>Visualization</a:t>
            </a:r>
            <a:r>
              <a:rPr sz="2400" b="1" spc="-186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b="1" spc="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400" b="1" spc="-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b="1" spc="0" dirty="0">
                <a:solidFill>
                  <a:srgbClr val="FFFFFF"/>
                </a:solidFill>
                <a:latin typeface="Times New Roman"/>
                <a:cs typeface="Times New Roman"/>
              </a:rPr>
              <a:t>Bird</a:t>
            </a:r>
            <a:r>
              <a:rPr sz="2400" b="1" spc="4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400" b="1" spc="0" dirty="0">
                <a:solidFill>
                  <a:srgbClr val="FFFFFF"/>
                </a:solidFill>
                <a:latin typeface="Times New Roman"/>
                <a:cs typeface="Times New Roman"/>
              </a:rPr>
              <a:t>Strikes</a:t>
            </a:r>
            <a:endParaRPr sz="2400" dirty="0">
              <a:latin typeface="Times New Roman"/>
              <a:cs typeface="Times New Roman"/>
            </a:endParaRPr>
          </a:p>
          <a:p>
            <a:pPr marL="12700" marR="46381">
              <a:lnSpc>
                <a:spcPts val="2735"/>
              </a:lnSpc>
              <a:spcBef>
                <a:spcPts val="479"/>
              </a:spcBef>
              <a:tabLst>
                <a:tab pos="5092700" algn="l"/>
              </a:tabLst>
            </a:pPr>
            <a:r>
              <a:rPr sz="3600" b="1" u="heavy" baseline="-1207" dirty="0">
                <a:solidFill>
                  <a:srgbClr val="FFFFFF"/>
                </a:solidFill>
                <a:latin typeface="Times New Roman"/>
                <a:cs typeface="Times New Roman"/>
              </a:rPr>
              <a:t>between </a:t>
            </a:r>
            <a:r>
              <a:rPr sz="3600" b="1" u="heavy" spc="-34" baseline="-1207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b="1" u="heavy" spc="0" baseline="-1207" dirty="0">
                <a:solidFill>
                  <a:srgbClr val="FFFFFF"/>
                </a:solidFill>
                <a:latin typeface="Times New Roman"/>
                <a:cs typeface="Times New Roman"/>
              </a:rPr>
              <a:t>2000 </a:t>
            </a:r>
            <a:r>
              <a:rPr sz="3600" b="1" u="heavy" spc="-34" baseline="-1207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b="1" u="heavy" spc="0" baseline="-1207" dirty="0">
                <a:solidFill>
                  <a:srgbClr val="FFFFFF"/>
                </a:solidFill>
                <a:latin typeface="Times New Roman"/>
                <a:cs typeface="Times New Roman"/>
              </a:rPr>
              <a:t>– </a:t>
            </a:r>
            <a:r>
              <a:rPr sz="3600" b="1" u="heavy" spc="-34" baseline="-1207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600" b="1" u="heavy" spc="0" baseline="-1207" dirty="0">
                <a:solidFill>
                  <a:srgbClr val="FFFFFF"/>
                </a:solidFill>
                <a:latin typeface="Times New Roman"/>
                <a:cs typeface="Times New Roman"/>
              </a:rPr>
              <a:t>2011 	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58286" y="8627920"/>
            <a:ext cx="1349445" cy="485062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630"/>
              </a:lnSpc>
              <a:spcBef>
                <a:spcPts val="81"/>
              </a:spcBef>
            </a:pPr>
            <a:r>
              <a:rPr sz="1500" b="1" dirty="0">
                <a:solidFill>
                  <a:srgbClr val="406A82"/>
                </a:solidFill>
                <a:latin typeface="Times New Roman"/>
                <a:cs typeface="Times New Roman"/>
              </a:rPr>
              <a:t>WIREFRAME</a:t>
            </a:r>
            <a:endParaRPr sz="1500">
              <a:latin typeface="Times New Roman"/>
              <a:cs typeface="Times New Roman"/>
            </a:endParaRPr>
          </a:p>
          <a:p>
            <a:pPr marL="12700" marR="28875">
              <a:lnSpc>
                <a:spcPct val="95825"/>
              </a:lnSpc>
              <a:spcBef>
                <a:spcPts val="293"/>
              </a:spcBef>
            </a:pPr>
            <a:r>
              <a:rPr sz="1500" b="1" dirty="0">
                <a:solidFill>
                  <a:srgbClr val="406A82"/>
                </a:solidFill>
                <a:latin typeface="Times New Roman"/>
                <a:cs typeface="Times New Roman"/>
              </a:rPr>
              <a:t>DOCUMENT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3077" y="9769871"/>
            <a:ext cx="3059518" cy="40641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28679">
              <a:lnSpc>
                <a:spcPts val="1215"/>
              </a:lnSpc>
              <a:spcBef>
                <a:spcPts val="60"/>
              </a:spcBef>
            </a:pPr>
            <a:r>
              <a:rPr sz="1100" b="1" spc="0" dirty="0">
                <a:solidFill>
                  <a:srgbClr val="406A82"/>
                </a:solidFill>
                <a:latin typeface="Times New Roman"/>
                <a:cs typeface="Times New Roman"/>
              </a:rPr>
              <a:t>PREPARED</a:t>
            </a:r>
            <a:r>
              <a:rPr sz="1100" b="1" spc="78" dirty="0">
                <a:solidFill>
                  <a:srgbClr val="406A82"/>
                </a:solidFill>
                <a:latin typeface="Times New Roman"/>
                <a:cs typeface="Times New Roman"/>
              </a:rPr>
              <a:t> </a:t>
            </a:r>
            <a:r>
              <a:rPr sz="1100" b="1" spc="0" dirty="0">
                <a:solidFill>
                  <a:srgbClr val="406A82"/>
                </a:solidFill>
                <a:latin typeface="Times New Roman"/>
                <a:cs typeface="Times New Roman"/>
              </a:rPr>
              <a:t>BY</a:t>
            </a:r>
            <a:endParaRPr sz="1100" dirty="0">
              <a:latin typeface="Times New Roman"/>
              <a:cs typeface="Times New Roman"/>
            </a:endParaRPr>
          </a:p>
          <a:p>
            <a:pPr marL="101437">
              <a:lnSpc>
                <a:spcPct val="95825"/>
              </a:lnSpc>
              <a:spcBef>
                <a:spcPts val="179"/>
              </a:spcBef>
            </a:pPr>
            <a:r>
              <a:rPr lang="en-IN" sz="1500" dirty="0">
                <a:solidFill>
                  <a:srgbClr val="406A82"/>
                </a:solidFill>
                <a:latin typeface="Times New Roman"/>
                <a:cs typeface="Times New Roman"/>
              </a:rPr>
              <a:t>SOURAV</a:t>
            </a:r>
            <a:r>
              <a:rPr lang="en-IN" sz="1500" spc="354" dirty="0">
                <a:solidFill>
                  <a:srgbClr val="406A82"/>
                </a:solidFill>
                <a:latin typeface="Times New Roman"/>
                <a:cs typeface="Times New Roman"/>
              </a:rPr>
              <a:t> </a:t>
            </a:r>
            <a:r>
              <a:rPr sz="1500" spc="0" dirty="0">
                <a:solidFill>
                  <a:srgbClr val="406A82"/>
                </a:solidFill>
                <a:latin typeface="Times New Roman"/>
                <a:cs typeface="Times New Roman"/>
              </a:rPr>
              <a:t>KUMAR</a:t>
            </a:r>
            <a:r>
              <a:rPr lang="en-IN" sz="1500" spc="0" dirty="0">
                <a:solidFill>
                  <a:srgbClr val="406A82"/>
                </a:solidFill>
                <a:latin typeface="Times New Roman"/>
                <a:cs typeface="Times New Roman"/>
              </a:rPr>
              <a:t>  PANIGRAHI</a:t>
            </a:r>
            <a:endParaRPr sz="15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73341" y="1980507"/>
            <a:ext cx="71686" cy="152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4" name="object 4"/>
          <p:cNvSpPr txBox="1"/>
          <p:nvPr/>
        </p:nvSpPr>
        <p:spPr>
          <a:xfrm>
            <a:off x="2682562" y="1980507"/>
            <a:ext cx="71685" cy="152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3" name="object 3"/>
          <p:cNvSpPr txBox="1"/>
          <p:nvPr/>
        </p:nvSpPr>
        <p:spPr>
          <a:xfrm>
            <a:off x="2880094" y="1980507"/>
            <a:ext cx="71701" cy="152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2" name="object 2"/>
          <p:cNvSpPr txBox="1"/>
          <p:nvPr/>
        </p:nvSpPr>
        <p:spPr>
          <a:xfrm>
            <a:off x="3609387" y="1980507"/>
            <a:ext cx="1845499" cy="152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/>
          <p:nvPr/>
        </p:nvSpPr>
        <p:spPr>
          <a:xfrm>
            <a:off x="1160258" y="2398618"/>
            <a:ext cx="5367588" cy="132286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074976" y="2330698"/>
            <a:ext cx="5453241" cy="15132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63375" y="5198745"/>
            <a:ext cx="57102" cy="57102"/>
          </a:xfrm>
          <a:custGeom>
            <a:avLst/>
            <a:gdLst/>
            <a:ahLst/>
            <a:cxnLst/>
            <a:rect l="l" t="t" r="r" b="b"/>
            <a:pathLst>
              <a:path w="57102" h="57102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2"/>
                </a:lnTo>
                <a:lnTo>
                  <a:pt x="24764" y="57102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453872" y="1199668"/>
            <a:ext cx="2693474" cy="34260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600"/>
              </a:lnSpc>
              <a:spcBef>
                <a:spcPts val="130"/>
              </a:spcBef>
            </a:pPr>
            <a:r>
              <a:rPr sz="2500" u="heavy" dirty="0">
                <a:latin typeface="Times New Roman"/>
                <a:cs typeface="Times New Roman"/>
              </a:rPr>
              <a:t> PROJECT </a:t>
            </a:r>
            <a:r>
              <a:rPr sz="2500" u="heavy" spc="-14" dirty="0">
                <a:latin typeface="Times New Roman"/>
                <a:cs typeface="Times New Roman"/>
              </a:rPr>
              <a:t> </a:t>
            </a:r>
            <a:r>
              <a:rPr sz="2500" u="heavy" spc="0" dirty="0">
                <a:latin typeface="Times New Roman"/>
                <a:cs typeface="Times New Roman"/>
              </a:rPr>
              <a:t>DETAIL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65022" y="4569109"/>
            <a:ext cx="1453682" cy="27912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100"/>
              </a:lnSpc>
              <a:spcBef>
                <a:spcPts val="105"/>
              </a:spcBef>
            </a:pPr>
            <a:r>
              <a:rPr sz="2000" dirty="0">
                <a:latin typeface="Times New Roman"/>
                <a:cs typeface="Times New Roman"/>
              </a:rPr>
              <a:t>OBJECTIVE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23765" y="5142668"/>
            <a:ext cx="5202217" cy="38704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300"/>
              </a:lnSpc>
              <a:spcBef>
                <a:spcPts val="65"/>
              </a:spcBef>
            </a:pPr>
            <a:r>
              <a:rPr sz="1200" spc="0" dirty="0">
                <a:latin typeface="Times New Roman"/>
                <a:cs typeface="Times New Roman"/>
              </a:rPr>
              <a:t>Finding</a:t>
            </a:r>
            <a:r>
              <a:rPr sz="1200" spc="-16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number</a:t>
            </a:r>
            <a:r>
              <a:rPr sz="1200" spc="20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birds</a:t>
            </a:r>
            <a:r>
              <a:rPr sz="1200" spc="-1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</a:t>
            </a:r>
            <a:r>
              <a:rPr sz="1200" spc="-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occuring</a:t>
            </a:r>
            <a:r>
              <a:rPr sz="1200" spc="-15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at</a:t>
            </a:r>
            <a:r>
              <a:rPr sz="1200" spc="4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airports</a:t>
            </a:r>
            <a:r>
              <a:rPr sz="1200" spc="7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based</a:t>
            </a:r>
            <a:r>
              <a:rPr sz="1200" spc="12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2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usa</a:t>
            </a:r>
            <a:r>
              <a:rPr sz="1200" spc="-7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6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its</a:t>
            </a:r>
            <a:endParaRPr sz="1200">
              <a:latin typeface="Times New Roman"/>
              <a:cs typeface="Times New Roman"/>
            </a:endParaRPr>
          </a:p>
          <a:p>
            <a:pPr marL="12700" marR="22840">
              <a:lnSpc>
                <a:spcPct val="95825"/>
              </a:lnSpc>
              <a:spcBef>
                <a:spcPts val="200"/>
              </a:spcBef>
            </a:pPr>
            <a:r>
              <a:rPr sz="1200" spc="0" dirty="0">
                <a:latin typeface="Times New Roman"/>
                <a:cs typeface="Times New Roman"/>
              </a:rPr>
              <a:t>impace</a:t>
            </a:r>
            <a:r>
              <a:rPr sz="1200" spc="-6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on</a:t>
            </a:r>
            <a:r>
              <a:rPr sz="1200" spc="2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factors</a:t>
            </a:r>
            <a:r>
              <a:rPr sz="1200" spc="-1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such</a:t>
            </a:r>
            <a:r>
              <a:rPr sz="1200" spc="-7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as</a:t>
            </a:r>
            <a:r>
              <a:rPr sz="1200" spc="-5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cost,</a:t>
            </a:r>
            <a:r>
              <a:rPr sz="1200" spc="-3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damages,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5022" y="6154959"/>
            <a:ext cx="2854785" cy="27912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100"/>
              </a:lnSpc>
              <a:spcBef>
                <a:spcPts val="105"/>
              </a:spcBef>
            </a:pPr>
            <a:r>
              <a:rPr sz="2000" spc="0" dirty="0">
                <a:latin typeface="Times New Roman"/>
                <a:cs typeface="Times New Roman"/>
              </a:rPr>
              <a:t>PROBLEM</a:t>
            </a:r>
            <a:r>
              <a:rPr sz="2000" spc="205" dirty="0">
                <a:latin typeface="Times New Roman"/>
                <a:cs typeface="Times New Roman"/>
              </a:rPr>
              <a:t> </a:t>
            </a:r>
            <a:r>
              <a:rPr sz="2000" spc="0" dirty="0">
                <a:latin typeface="Times New Roman"/>
                <a:cs typeface="Times New Roman"/>
              </a:rPr>
              <a:t>STATEMENT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65022" y="6726931"/>
            <a:ext cx="6524451" cy="143391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13586">
              <a:lnSpc>
                <a:spcPts val="1300"/>
              </a:lnSpc>
              <a:spcBef>
                <a:spcPts val="65"/>
              </a:spcBef>
            </a:pPr>
            <a:r>
              <a:rPr sz="1200" spc="0" dirty="0">
                <a:latin typeface="Times New Roman"/>
                <a:cs typeface="Times New Roman"/>
              </a:rPr>
              <a:t>Transport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communication</a:t>
            </a:r>
            <a:r>
              <a:rPr sz="1200" spc="-1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10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one</a:t>
            </a:r>
            <a:r>
              <a:rPr sz="1200" spc="-7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crucial</a:t>
            </a:r>
            <a:r>
              <a:rPr sz="1200" spc="-16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domain</a:t>
            </a:r>
            <a:r>
              <a:rPr sz="1200" spc="-14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2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field</a:t>
            </a:r>
            <a:r>
              <a:rPr sz="1200" spc="-5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analytics.</a:t>
            </a:r>
            <a:endParaRPr sz="1200">
              <a:latin typeface="Times New Roman"/>
              <a:cs typeface="Times New Roman"/>
            </a:endParaRPr>
          </a:p>
          <a:p>
            <a:pPr marL="12700">
              <a:lnSpc>
                <a:spcPts val="1379"/>
              </a:lnSpc>
              <a:spcBef>
                <a:spcPts val="200"/>
              </a:spcBef>
            </a:pPr>
            <a:r>
              <a:rPr sz="1200" spc="0" dirty="0">
                <a:latin typeface="Times New Roman"/>
                <a:cs typeface="Times New Roman"/>
              </a:rPr>
              <a:t>Environmental</a:t>
            </a:r>
            <a:r>
              <a:rPr sz="1200" spc="-13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impacts</a:t>
            </a:r>
            <a:r>
              <a:rPr sz="1200" spc="4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3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safety</a:t>
            </a:r>
            <a:r>
              <a:rPr sz="1200" spc="7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are,</a:t>
            </a:r>
            <a:r>
              <a:rPr sz="1200" spc="-1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nowadays,</a:t>
            </a:r>
            <a:r>
              <a:rPr sz="1200" spc="-6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two </a:t>
            </a:r>
            <a:r>
              <a:rPr sz="1200" spc="5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major</a:t>
            </a:r>
            <a:r>
              <a:rPr sz="1200" spc="-15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concerns</a:t>
            </a:r>
            <a:r>
              <a:rPr sz="1200" spc="5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scientific </a:t>
            </a:r>
            <a:endParaRPr sz="1200">
              <a:latin typeface="Times New Roman"/>
              <a:cs typeface="Times New Roman"/>
            </a:endParaRPr>
          </a:p>
          <a:p>
            <a:pPr marL="12700">
              <a:lnSpc>
                <a:spcPts val="1379"/>
              </a:lnSpc>
              <a:spcBef>
                <a:spcPts val="269"/>
              </a:spcBef>
            </a:pPr>
            <a:r>
              <a:rPr sz="1200" spc="0" dirty="0">
                <a:latin typeface="Times New Roman"/>
                <a:cs typeface="Times New Roman"/>
              </a:rPr>
              <a:t>community</a:t>
            </a:r>
            <a:r>
              <a:rPr sz="1200" spc="-18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with</a:t>
            </a:r>
            <a:r>
              <a:rPr sz="1200" spc="-17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respect</a:t>
            </a:r>
            <a:r>
              <a:rPr sz="1200" spc="1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2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transport</a:t>
            </a:r>
            <a:r>
              <a:rPr sz="1200" spc="2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scenarios</a:t>
            </a:r>
            <a:r>
              <a:rPr sz="1200" spc="-2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2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ever-growing</a:t>
            </a:r>
            <a:r>
              <a:rPr sz="1200" spc="-5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urban</a:t>
            </a:r>
            <a:r>
              <a:rPr sz="1200" spc="-4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areas. </a:t>
            </a:r>
            <a:endParaRPr sz="1200">
              <a:latin typeface="Times New Roman"/>
              <a:cs typeface="Times New Roman"/>
            </a:endParaRPr>
          </a:p>
          <a:p>
            <a:pPr marL="12700">
              <a:lnSpc>
                <a:spcPts val="1379"/>
              </a:lnSpc>
              <a:spcBef>
                <a:spcPts val="269"/>
              </a:spcBef>
            </a:pPr>
            <a:r>
              <a:rPr sz="1200" spc="0" dirty="0">
                <a:latin typeface="Times New Roman"/>
                <a:cs typeface="Times New Roman"/>
              </a:rPr>
              <a:t>These</a:t>
            </a:r>
            <a:r>
              <a:rPr sz="1200" spc="-12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issues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gain </a:t>
            </a:r>
            <a:r>
              <a:rPr sz="1200" spc="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more</a:t>
            </a:r>
            <a:r>
              <a:rPr sz="1200" spc="-4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importance</a:t>
            </a:r>
            <a:r>
              <a:rPr sz="1200" spc="9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due</a:t>
            </a:r>
            <a:r>
              <a:rPr sz="1200" spc="1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7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increasing</a:t>
            </a:r>
            <a:r>
              <a:rPr sz="1200" spc="-1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amount</a:t>
            </a:r>
            <a:r>
              <a:rPr sz="1200" spc="3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vehicles</a:t>
            </a:r>
            <a:r>
              <a:rPr sz="1200" spc="-6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4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people. </a:t>
            </a:r>
            <a:endParaRPr sz="1200">
              <a:latin typeface="Times New Roman"/>
              <a:cs typeface="Times New Roman"/>
            </a:endParaRPr>
          </a:p>
          <a:p>
            <a:pPr marL="12700">
              <a:lnSpc>
                <a:spcPts val="1379"/>
              </a:lnSpc>
              <a:spcBef>
                <a:spcPts val="269"/>
              </a:spcBef>
            </a:pPr>
            <a:r>
              <a:rPr sz="1200" spc="0" dirty="0">
                <a:latin typeface="Times New Roman"/>
                <a:cs typeface="Times New Roman"/>
              </a:rPr>
              <a:t>Seeking</a:t>
            </a:r>
            <a:r>
              <a:rPr sz="1200" spc="-4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for</a:t>
            </a:r>
            <a:r>
              <a:rPr sz="1200" spc="28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new </a:t>
            </a:r>
            <a:r>
              <a:rPr sz="1200" spc="5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solutions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10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reaching</a:t>
            </a:r>
            <a:r>
              <a:rPr sz="1200" spc="-6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point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where</a:t>
            </a:r>
            <a:r>
              <a:rPr sz="1200" spc="-6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available</a:t>
            </a:r>
            <a:r>
              <a:rPr sz="1200" spc="-15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technologies</a:t>
            </a:r>
            <a:r>
              <a:rPr sz="1200" spc="-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1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artificial </a:t>
            </a:r>
            <a:endParaRPr sz="1200">
              <a:latin typeface="Times New Roman"/>
              <a:cs typeface="Times New Roman"/>
            </a:endParaRPr>
          </a:p>
          <a:p>
            <a:pPr marL="12700">
              <a:lnSpc>
                <a:spcPts val="1379"/>
              </a:lnSpc>
              <a:spcBef>
                <a:spcPts val="269"/>
              </a:spcBef>
            </a:pPr>
            <a:r>
              <a:rPr sz="1200" spc="0" dirty="0">
                <a:latin typeface="Times New Roman"/>
                <a:cs typeface="Times New Roman"/>
              </a:rPr>
              <a:t>intelligence,</a:t>
            </a:r>
            <a:r>
              <a:rPr sz="1200" spc="-6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especially</a:t>
            </a:r>
            <a:r>
              <a:rPr sz="1200" spc="-1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MAS,</a:t>
            </a:r>
            <a:r>
              <a:rPr sz="1200" spc="2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are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being</a:t>
            </a:r>
            <a:r>
              <a:rPr sz="1200" spc="-12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recognized</a:t>
            </a:r>
            <a:r>
              <a:rPr sz="1200" spc="-12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as</a:t>
            </a:r>
            <a:r>
              <a:rPr sz="1200" spc="-1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ways</a:t>
            </a:r>
            <a:r>
              <a:rPr sz="1200" spc="-1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cope</a:t>
            </a:r>
            <a:r>
              <a:rPr sz="1200" spc="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1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tackle</a:t>
            </a:r>
            <a:r>
              <a:rPr sz="1200" spc="-6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these</a:t>
            </a:r>
            <a:endParaRPr sz="1200">
              <a:latin typeface="Times New Roman"/>
              <a:cs typeface="Times New Roman"/>
            </a:endParaRPr>
          </a:p>
          <a:p>
            <a:pPr marL="12700" marR="13586">
              <a:lnSpc>
                <a:spcPct val="95825"/>
              </a:lnSpc>
              <a:spcBef>
                <a:spcPts val="279"/>
              </a:spcBef>
            </a:pPr>
            <a:r>
              <a:rPr sz="1200" spc="0" dirty="0">
                <a:latin typeface="Times New Roman"/>
                <a:cs typeface="Times New Roman"/>
              </a:rPr>
              <a:t>kinds</a:t>
            </a:r>
            <a:r>
              <a:rPr sz="1200" spc="-5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problems</a:t>
            </a:r>
            <a:r>
              <a:rPr sz="1200" spc="-7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2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distributed</a:t>
            </a:r>
            <a:r>
              <a:rPr sz="1200" spc="8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more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appropriate</a:t>
            </a:r>
            <a:r>
              <a:rPr sz="1200" spc="14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way.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5022" y="8401923"/>
            <a:ext cx="6513819" cy="206203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13586">
              <a:lnSpc>
                <a:spcPts val="1300"/>
              </a:lnSpc>
              <a:spcBef>
                <a:spcPts val="65"/>
              </a:spcBef>
            </a:pP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-7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</a:t>
            </a:r>
            <a:r>
              <a:rPr sz="1200" spc="-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10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strictly</a:t>
            </a:r>
            <a:r>
              <a:rPr sz="1200" spc="-11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defined</a:t>
            </a:r>
            <a:r>
              <a:rPr sz="1200" spc="-11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as</a:t>
            </a:r>
            <a:r>
              <a:rPr sz="1200" spc="-5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collision</a:t>
            </a:r>
            <a:r>
              <a:rPr sz="1200" spc="-14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between</a:t>
            </a:r>
            <a:r>
              <a:rPr sz="1200" spc="17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11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4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</a:t>
            </a:r>
            <a:r>
              <a:rPr sz="1200" spc="2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aircraft</a:t>
            </a:r>
            <a:r>
              <a:rPr sz="1200" spc="7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which</a:t>
            </a:r>
            <a:r>
              <a:rPr sz="1200" spc="-14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10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endParaRPr sz="1200">
              <a:latin typeface="Times New Roman"/>
              <a:cs typeface="Times New Roman"/>
            </a:endParaRPr>
          </a:p>
          <a:p>
            <a:pPr marL="12700">
              <a:lnSpc>
                <a:spcPts val="1650"/>
              </a:lnSpc>
              <a:spcBef>
                <a:spcPts val="87"/>
              </a:spcBef>
            </a:pPr>
            <a:r>
              <a:rPr sz="1200" spc="0" dirty="0">
                <a:latin typeface="Times New Roman"/>
                <a:cs typeface="Times New Roman"/>
              </a:rPr>
              <a:t>flight</a:t>
            </a:r>
            <a:r>
              <a:rPr sz="1200" spc="-5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or</a:t>
            </a:r>
            <a:r>
              <a:rPr sz="1200" spc="2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on</a:t>
            </a:r>
            <a:r>
              <a:rPr sz="1200" spc="2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take-off</a:t>
            </a:r>
            <a:r>
              <a:rPr sz="1200" spc="-6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or</a:t>
            </a:r>
            <a:r>
              <a:rPr sz="1200" spc="2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landing</a:t>
            </a:r>
            <a:r>
              <a:rPr sz="1200" spc="-5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roll.</a:t>
            </a:r>
            <a:r>
              <a:rPr sz="1200" spc="2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25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term</a:t>
            </a:r>
            <a:r>
              <a:rPr sz="1200" spc="-8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10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often</a:t>
            </a:r>
            <a:r>
              <a:rPr sz="1200" spc="-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expanded</a:t>
            </a:r>
            <a:r>
              <a:rPr sz="1200" spc="-7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-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cover</a:t>
            </a:r>
            <a:r>
              <a:rPr sz="1200" spc="-10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other</a:t>
            </a:r>
            <a:r>
              <a:rPr sz="1200" spc="2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wildlife strikes</a:t>
            </a:r>
            <a:r>
              <a:rPr sz="1200" spc="-6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-</a:t>
            </a:r>
            <a:r>
              <a:rPr sz="1200" spc="4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with</a:t>
            </a:r>
            <a:r>
              <a:rPr sz="1200" spc="-17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bats</a:t>
            </a:r>
            <a:r>
              <a:rPr sz="1200" spc="8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or</a:t>
            </a:r>
            <a:r>
              <a:rPr sz="1200" spc="2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ground</a:t>
            </a:r>
            <a:r>
              <a:rPr sz="1200" spc="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animals.</a:t>
            </a:r>
            <a:r>
              <a:rPr sz="1200" spc="-1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27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</a:t>
            </a:r>
            <a:r>
              <a:rPr sz="1200" spc="-5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10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common</a:t>
            </a:r>
            <a:r>
              <a:rPr sz="1200" spc="-15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2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can</a:t>
            </a:r>
            <a:r>
              <a:rPr sz="1200" spc="-5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be</a:t>
            </a:r>
            <a:r>
              <a:rPr sz="1200" spc="-1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significant threat</a:t>
            </a:r>
            <a:r>
              <a:rPr sz="1200" spc="5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-2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aircraft</a:t>
            </a:r>
            <a:r>
              <a:rPr sz="1200" spc="-18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safety.</a:t>
            </a:r>
            <a:r>
              <a:rPr sz="1200" spc="-17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For</a:t>
            </a:r>
            <a:r>
              <a:rPr sz="1200" spc="2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smaller</a:t>
            </a:r>
            <a:r>
              <a:rPr sz="1200" spc="-6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aircraft,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significant</a:t>
            </a:r>
            <a:r>
              <a:rPr sz="1200" spc="-1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damage</a:t>
            </a:r>
            <a:r>
              <a:rPr sz="1200" spc="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may</a:t>
            </a:r>
            <a:r>
              <a:rPr sz="1200" spc="-10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be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caused</a:t>
            </a:r>
            <a:r>
              <a:rPr sz="1200" spc="13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-8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 aircraft</a:t>
            </a:r>
            <a:r>
              <a:rPr sz="1200" spc="-14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structure</a:t>
            </a:r>
            <a:r>
              <a:rPr sz="1200" spc="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6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all</a:t>
            </a:r>
            <a:r>
              <a:rPr sz="1200" spc="16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aircraft,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especially</a:t>
            </a:r>
            <a:r>
              <a:rPr sz="1200" spc="-1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jet-engine</a:t>
            </a:r>
            <a:r>
              <a:rPr sz="1200" spc="-11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ones,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are</a:t>
            </a:r>
            <a:r>
              <a:rPr sz="1200" spc="-1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vulnerable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2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loss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 thrust</a:t>
            </a:r>
            <a:r>
              <a:rPr sz="1200" spc="29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which</a:t>
            </a:r>
            <a:r>
              <a:rPr sz="1200" spc="-8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can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follow</a:t>
            </a:r>
            <a:r>
              <a:rPr sz="1200" spc="-14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14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ingestion</a:t>
            </a:r>
            <a:r>
              <a:rPr sz="1200" spc="7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birds</a:t>
            </a:r>
            <a:r>
              <a:rPr sz="1200" spc="-4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into</a:t>
            </a:r>
            <a:r>
              <a:rPr sz="1200" spc="-5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engine</a:t>
            </a:r>
            <a:r>
              <a:rPr sz="1200" spc="-1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</a:t>
            </a:r>
            <a:r>
              <a:rPr sz="1200" spc="20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intakes.</a:t>
            </a:r>
            <a:r>
              <a:rPr sz="1200" spc="-6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This</a:t>
            </a:r>
            <a:r>
              <a:rPr sz="1200" spc="20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has</a:t>
            </a:r>
            <a:r>
              <a:rPr sz="1200" spc="-2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resulted</a:t>
            </a:r>
            <a:r>
              <a:rPr sz="1200" spc="11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 several</a:t>
            </a:r>
            <a:r>
              <a:rPr sz="1200" spc="-7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fatal</a:t>
            </a:r>
            <a:r>
              <a:rPr sz="1200" spc="-5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accidents.</a:t>
            </a:r>
            <a:r>
              <a:rPr sz="1200" spc="-2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27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3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may</a:t>
            </a:r>
            <a:r>
              <a:rPr sz="1200" spc="-10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occur</a:t>
            </a:r>
            <a:r>
              <a:rPr sz="1200" spc="4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during</a:t>
            </a:r>
            <a:r>
              <a:rPr sz="1200" spc="-9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any </a:t>
            </a:r>
            <a:r>
              <a:rPr sz="1200" spc="4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phase</a:t>
            </a:r>
            <a:r>
              <a:rPr sz="1200" spc="-8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flight,</a:t>
            </a:r>
            <a:r>
              <a:rPr sz="1200" spc="-4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but</a:t>
            </a:r>
            <a:r>
              <a:rPr sz="1200" spc="-3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are</a:t>
            </a:r>
            <a:r>
              <a:rPr sz="1200" spc="-10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most likely</a:t>
            </a:r>
            <a:r>
              <a:rPr sz="1200" spc="24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during</a:t>
            </a:r>
            <a:r>
              <a:rPr sz="1200" spc="-6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11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take-off,</a:t>
            </a:r>
            <a:r>
              <a:rPr sz="1200" spc="-6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initial</a:t>
            </a:r>
            <a:r>
              <a:rPr sz="1200" spc="-17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climb,</a:t>
            </a:r>
            <a:r>
              <a:rPr sz="1200" spc="-15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approach</a:t>
            </a:r>
            <a:r>
              <a:rPr sz="1200" spc="20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5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landing</a:t>
            </a:r>
            <a:r>
              <a:rPr sz="1200" spc="-9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phases</a:t>
            </a:r>
            <a:r>
              <a:rPr sz="1200" spc="-12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due</a:t>
            </a:r>
            <a:r>
              <a:rPr sz="1200" spc="-12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-5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greater numbers</a:t>
            </a:r>
            <a:r>
              <a:rPr sz="1200" spc="-7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birds</a:t>
            </a:r>
            <a:r>
              <a:rPr sz="1200" spc="-7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2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flight</a:t>
            </a:r>
            <a:r>
              <a:rPr sz="1200" spc="-16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at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lower</a:t>
            </a:r>
            <a:r>
              <a:rPr sz="1200" spc="-14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levels.</a:t>
            </a:r>
            <a:r>
              <a:rPr sz="1200" spc="-12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10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have</a:t>
            </a:r>
            <a:r>
              <a:rPr sz="1200" spc="-7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closer</a:t>
            </a:r>
            <a:r>
              <a:rPr sz="1200" spc="-7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look</a:t>
            </a:r>
            <a:r>
              <a:rPr sz="1200" spc="29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18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following</a:t>
            </a:r>
            <a:r>
              <a:rPr sz="1200" spc="-14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document visually</a:t>
            </a:r>
            <a:r>
              <a:rPr sz="1200" spc="-17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depicts</a:t>
            </a:r>
            <a:r>
              <a:rPr sz="1200" spc="21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13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data</a:t>
            </a:r>
            <a:r>
              <a:rPr sz="1200" spc="18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collected</a:t>
            </a:r>
            <a:r>
              <a:rPr sz="1200" spc="24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on</a:t>
            </a:r>
            <a:r>
              <a:rPr sz="1200" spc="2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27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5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by</a:t>
            </a:r>
            <a:r>
              <a:rPr sz="1200" spc="2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FAA</a:t>
            </a:r>
            <a:r>
              <a:rPr sz="1200" spc="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between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2000-2011.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904906" y="1321629"/>
            <a:ext cx="77736" cy="1524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1"/>
          <p:cNvSpPr/>
          <p:nvPr/>
        </p:nvSpPr>
        <p:spPr>
          <a:xfrm>
            <a:off x="675107" y="3203420"/>
            <a:ext cx="6119431" cy="35403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41018" y="7171636"/>
            <a:ext cx="57102" cy="57102"/>
          </a:xfrm>
          <a:custGeom>
            <a:avLst/>
            <a:gdLst/>
            <a:ahLst/>
            <a:cxnLst/>
            <a:rect l="l" t="t" r="r" b="b"/>
            <a:pathLst>
              <a:path w="57102" h="57102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2"/>
                </a:lnTo>
                <a:lnTo>
                  <a:pt x="24764" y="57102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41018" y="7590384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41018" y="8009132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41018" y="8218506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41018" y="8637254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6"/>
                </a:lnTo>
                <a:lnTo>
                  <a:pt x="56377" y="35978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8"/>
                </a:lnTo>
                <a:lnTo>
                  <a:pt x="0" y="32336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4"/>
                </a:lnTo>
                <a:lnTo>
                  <a:pt x="14127" y="3621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1"/>
                </a:lnTo>
                <a:lnTo>
                  <a:pt x="46062" y="5684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41018" y="2195849"/>
            <a:ext cx="57102" cy="57102"/>
          </a:xfrm>
          <a:custGeom>
            <a:avLst/>
            <a:gdLst/>
            <a:ahLst/>
            <a:cxnLst/>
            <a:rect l="l" t="t" r="r" b="b"/>
            <a:pathLst>
              <a:path w="57102" h="57102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2"/>
                </a:lnTo>
                <a:lnTo>
                  <a:pt x="24764" y="57102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80429" y="1348106"/>
            <a:ext cx="3057197" cy="27912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100"/>
              </a:lnSpc>
              <a:spcBef>
                <a:spcPts val="105"/>
              </a:spcBef>
            </a:pPr>
            <a:r>
              <a:rPr sz="2000" spc="0" dirty="0">
                <a:latin typeface="Times New Roman"/>
                <a:cs typeface="Times New Roman"/>
              </a:rPr>
              <a:t>DATASET</a:t>
            </a:r>
            <a:r>
              <a:rPr sz="2000" spc="58" dirty="0">
                <a:latin typeface="Times New Roman"/>
                <a:cs typeface="Times New Roman"/>
              </a:rPr>
              <a:t> </a:t>
            </a:r>
            <a:r>
              <a:rPr sz="2000" spc="0" dirty="0">
                <a:latin typeface="Times New Roman"/>
                <a:cs typeface="Times New Roman"/>
              </a:rPr>
              <a:t>INFORMATION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01408" y="2139772"/>
            <a:ext cx="5723239" cy="59642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13586">
              <a:lnSpc>
                <a:spcPts val="1300"/>
              </a:lnSpc>
              <a:spcBef>
                <a:spcPts val="65"/>
              </a:spcBef>
            </a:pPr>
            <a:r>
              <a:rPr sz="1200" spc="0" dirty="0">
                <a:latin typeface="Times New Roman"/>
                <a:cs typeface="Times New Roman"/>
              </a:rPr>
              <a:t>This</a:t>
            </a:r>
            <a:r>
              <a:rPr sz="1200" spc="20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10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report</a:t>
            </a:r>
            <a:r>
              <a:rPr sz="1200" spc="13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related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dataset</a:t>
            </a:r>
            <a:r>
              <a:rPr sz="1200" spc="26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that</a:t>
            </a:r>
            <a:r>
              <a:rPr sz="1200" spc="14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contains</a:t>
            </a:r>
            <a:r>
              <a:rPr sz="1200" spc="5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Information</a:t>
            </a:r>
            <a:r>
              <a:rPr sz="1200" spc="-18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like</a:t>
            </a:r>
            <a:r>
              <a:rPr sz="1200" spc="15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Phase</a:t>
            </a:r>
            <a:r>
              <a:rPr sz="1200" spc="-7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flight,</a:t>
            </a:r>
            <a:endParaRPr sz="1200">
              <a:latin typeface="Times New Roman"/>
              <a:cs typeface="Times New Roman"/>
            </a:endParaRPr>
          </a:p>
          <a:p>
            <a:pPr marL="12700">
              <a:lnSpc>
                <a:spcPct val="114583"/>
              </a:lnSpc>
              <a:spcBef>
                <a:spcPts val="248"/>
              </a:spcBef>
            </a:pPr>
            <a:r>
              <a:rPr sz="1200" spc="0" dirty="0">
                <a:latin typeface="Times New Roman"/>
                <a:cs typeface="Times New Roman"/>
              </a:rPr>
              <a:t>Precipitation,</a:t>
            </a:r>
            <a:r>
              <a:rPr sz="1200" spc="13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Cost:</a:t>
            </a:r>
            <a:r>
              <a:rPr sz="1200" spc="-8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Total</a:t>
            </a:r>
            <a:r>
              <a:rPr sz="1200" spc="-10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,Pilot</a:t>
            </a:r>
            <a:r>
              <a:rPr sz="1200" spc="-8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warned</a:t>
            </a:r>
            <a:r>
              <a:rPr sz="1200" spc="8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birds</a:t>
            </a:r>
            <a:r>
              <a:rPr sz="1200" spc="-7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or</a:t>
            </a:r>
            <a:r>
              <a:rPr sz="1200" spc="2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wildlife?,</a:t>
            </a:r>
            <a:r>
              <a:rPr sz="1200" spc="-13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Number</a:t>
            </a:r>
            <a:r>
              <a:rPr sz="1200" spc="14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people injured,</a:t>
            </a:r>
            <a:r>
              <a:rPr sz="1200" spc="-1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Feet</a:t>
            </a:r>
            <a:r>
              <a:rPr sz="1200" spc="6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above</a:t>
            </a:r>
            <a:r>
              <a:rPr sz="1200" spc="14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ground,</a:t>
            </a:r>
            <a:r>
              <a:rPr sz="1200" spc="5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Flight</a:t>
            </a:r>
            <a:r>
              <a:rPr sz="1200" spc="-1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Date</a:t>
            </a:r>
            <a:r>
              <a:rPr sz="1200" spc="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Impact</a:t>
            </a:r>
            <a:r>
              <a:rPr sz="1200" spc="-3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4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flight</a:t>
            </a:r>
            <a:r>
              <a:rPr sz="1200" spc="-16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etc.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001408" y="7115633"/>
            <a:ext cx="5827684" cy="185256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300"/>
              </a:lnSpc>
              <a:spcBef>
                <a:spcPts val="65"/>
              </a:spcBef>
            </a:pPr>
            <a:r>
              <a:rPr sz="1200" dirty="0">
                <a:latin typeface="Times New Roman"/>
                <a:cs typeface="Times New Roman"/>
              </a:rPr>
              <a:t>Total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number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if</a:t>
            </a:r>
            <a:r>
              <a:rPr sz="1200" spc="4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-5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around</a:t>
            </a:r>
            <a:r>
              <a:rPr sz="1200" spc="25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25</a:t>
            </a:r>
            <a:r>
              <a:rPr sz="1200" spc="15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thousand</a:t>
            </a:r>
            <a:r>
              <a:rPr sz="1200" spc="-7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-3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span</a:t>
            </a:r>
            <a:r>
              <a:rPr sz="1200" spc="-11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11</a:t>
            </a:r>
            <a:r>
              <a:rPr sz="1200" spc="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years</a:t>
            </a:r>
            <a:r>
              <a:rPr sz="1200" spc="-6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which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00"/>
              </a:spcBef>
            </a:pPr>
            <a:r>
              <a:rPr sz="1200" spc="0" dirty="0">
                <a:latin typeface="Times New Roman"/>
                <a:cs typeface="Times New Roman"/>
              </a:rPr>
              <a:t>resulted</a:t>
            </a:r>
            <a:r>
              <a:rPr sz="1200" spc="-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-8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repair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cost</a:t>
            </a:r>
            <a:r>
              <a:rPr sz="1200" spc="-7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136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million</a:t>
            </a:r>
            <a:r>
              <a:rPr sz="1200" spc="-9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dollar.</a:t>
            </a:r>
            <a:endParaRPr sz="1200">
              <a:latin typeface="Times New Roman"/>
              <a:cs typeface="Times New Roman"/>
            </a:endParaRPr>
          </a:p>
          <a:p>
            <a:pPr marL="12700" marR="223855">
              <a:lnSpc>
                <a:spcPts val="1392"/>
              </a:lnSpc>
              <a:spcBef>
                <a:spcPts val="265"/>
              </a:spcBef>
            </a:pPr>
            <a:r>
              <a:rPr sz="1200" spc="0" dirty="0">
                <a:latin typeface="Times New Roman"/>
                <a:cs typeface="Times New Roman"/>
              </a:rPr>
              <a:t>Out</a:t>
            </a:r>
            <a:r>
              <a:rPr sz="1200" spc="-4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24,747</a:t>
            </a:r>
            <a:r>
              <a:rPr sz="1200" b="1" spc="-91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flights</a:t>
            </a:r>
            <a:r>
              <a:rPr sz="1200" b="1" spc="3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that</a:t>
            </a:r>
            <a:r>
              <a:rPr sz="1200" spc="1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have</a:t>
            </a:r>
            <a:r>
              <a:rPr sz="1200" spc="-19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been</a:t>
            </a:r>
            <a:r>
              <a:rPr sz="1200" spc="-8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involved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incident,</a:t>
            </a:r>
            <a:r>
              <a:rPr sz="1200" spc="-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22,363 </a:t>
            </a:r>
            <a:endParaRPr sz="1200">
              <a:latin typeface="Times New Roman"/>
              <a:cs typeface="Times New Roman"/>
            </a:endParaRPr>
          </a:p>
          <a:p>
            <a:pPr marL="12700" marR="223855">
              <a:lnSpc>
                <a:spcPts val="1392"/>
              </a:lnSpc>
              <a:spcBef>
                <a:spcPts val="271"/>
              </a:spcBef>
            </a:pPr>
            <a:r>
              <a:rPr sz="1200" spc="0" dirty="0">
                <a:latin typeface="Times New Roman"/>
                <a:cs typeface="Times New Roman"/>
              </a:rPr>
              <a:t>received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no</a:t>
            </a:r>
            <a:r>
              <a:rPr sz="1200" b="1" spc="216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damage</a:t>
            </a:r>
            <a:r>
              <a:rPr sz="1200" b="1" spc="-5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while</a:t>
            </a:r>
            <a:r>
              <a:rPr sz="1200" spc="-8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2384</a:t>
            </a:r>
            <a:r>
              <a:rPr sz="1200" b="1" spc="3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received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small</a:t>
            </a:r>
            <a:r>
              <a:rPr sz="1200" b="1" spc="-57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to</a:t>
            </a:r>
            <a:r>
              <a:rPr sz="1200" b="1" spc="22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large</a:t>
            </a:r>
            <a:r>
              <a:rPr sz="1200" b="1" spc="-106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scale</a:t>
            </a:r>
            <a:r>
              <a:rPr sz="1200" b="1" spc="131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damages</a:t>
            </a:r>
            <a:r>
              <a:rPr sz="1200" spc="0" dirty="0">
                <a:latin typeface="Times New Roman"/>
                <a:cs typeface="Times New Roman"/>
              </a:rPr>
              <a:t>. </a:t>
            </a:r>
            <a:endParaRPr sz="1200">
              <a:latin typeface="Times New Roman"/>
              <a:cs typeface="Times New Roman"/>
            </a:endParaRPr>
          </a:p>
          <a:p>
            <a:pPr marL="12700" marR="223855">
              <a:lnSpc>
                <a:spcPts val="1379"/>
              </a:lnSpc>
              <a:spcBef>
                <a:spcPts val="271"/>
              </a:spcBef>
            </a:pPr>
            <a:r>
              <a:rPr sz="1200" spc="0" dirty="0">
                <a:latin typeface="Times New Roman"/>
                <a:cs typeface="Times New Roman"/>
              </a:rPr>
              <a:t>Number</a:t>
            </a:r>
            <a:r>
              <a:rPr sz="1200" spc="-5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continue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-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increase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yearly</a:t>
            </a:r>
            <a:r>
              <a:rPr sz="1200" spc="-4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from</a:t>
            </a:r>
            <a:r>
              <a:rPr sz="1200" spc="-2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2000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-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2011. </a:t>
            </a:r>
            <a:endParaRPr sz="1200">
              <a:latin typeface="Times New Roman"/>
              <a:cs typeface="Times New Roman"/>
            </a:endParaRPr>
          </a:p>
          <a:p>
            <a:pPr marL="12700" marR="223855">
              <a:lnSpc>
                <a:spcPts val="1392"/>
              </a:lnSpc>
              <a:spcBef>
                <a:spcPts val="269"/>
              </a:spcBef>
            </a:pPr>
            <a:r>
              <a:rPr sz="1200" spc="0" dirty="0">
                <a:latin typeface="Times New Roman"/>
                <a:cs typeface="Times New Roman"/>
              </a:rPr>
              <a:t>Airlines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namely,</a:t>
            </a:r>
            <a:r>
              <a:rPr sz="1200" spc="-1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Business</a:t>
            </a:r>
            <a:r>
              <a:rPr sz="1200" b="1" spc="-5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Southwest</a:t>
            </a:r>
            <a:r>
              <a:rPr sz="1200" b="1" spc="248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Airlines</a:t>
            </a:r>
            <a:r>
              <a:rPr sz="1200" b="1" spc="-15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American</a:t>
            </a:r>
            <a:r>
              <a:rPr sz="1200" b="1" spc="-85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Airlines</a:t>
            </a: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-128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Delta</a:t>
            </a:r>
            <a:r>
              <a:rPr sz="1200" b="1" spc="6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Air </a:t>
            </a:r>
            <a:endParaRPr sz="1200">
              <a:latin typeface="Times New Roman"/>
              <a:cs typeface="Times New Roman"/>
            </a:endParaRPr>
          </a:p>
          <a:p>
            <a:pPr marL="12700" marR="223855">
              <a:lnSpc>
                <a:spcPts val="1392"/>
              </a:lnSpc>
              <a:spcBef>
                <a:spcPts val="271"/>
              </a:spcBef>
            </a:pPr>
            <a:r>
              <a:rPr sz="1200" b="1" spc="0" dirty="0">
                <a:latin typeface="Times New Roman"/>
                <a:cs typeface="Times New Roman"/>
              </a:rPr>
              <a:t>Airlines</a:t>
            </a: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-3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US</a:t>
            </a:r>
            <a:r>
              <a:rPr sz="1200" b="1" spc="81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Airlines</a:t>
            </a:r>
            <a:r>
              <a:rPr sz="1200" b="1" spc="-14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are</a:t>
            </a:r>
            <a:r>
              <a:rPr sz="1200" spc="1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more</a:t>
            </a:r>
            <a:r>
              <a:rPr sz="1200" spc="20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involved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than</a:t>
            </a:r>
            <a:r>
              <a:rPr sz="1200" spc="-7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other</a:t>
            </a:r>
            <a:r>
              <a:rPr sz="1200" spc="-6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airlines.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81"/>
              </a:spcBef>
            </a:pPr>
            <a:r>
              <a:rPr sz="1200" b="1" spc="0" dirty="0">
                <a:latin typeface="Times New Roman"/>
                <a:cs typeface="Times New Roman"/>
              </a:rPr>
              <a:t>81</a:t>
            </a:r>
            <a:r>
              <a:rPr sz="1200" b="1" spc="141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percent</a:t>
            </a:r>
            <a:r>
              <a:rPr sz="1200" b="1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2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planes</a:t>
            </a:r>
            <a:r>
              <a:rPr sz="1200" spc="-7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were</a:t>
            </a:r>
            <a:r>
              <a:rPr sz="1200" spc="-16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flying </a:t>
            </a:r>
            <a:r>
              <a:rPr sz="1200" spc="3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at</a:t>
            </a:r>
            <a:r>
              <a:rPr sz="1200" spc="-9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</a:t>
            </a:r>
            <a:r>
              <a:rPr sz="1200" spc="26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altitude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&lt;1000</a:t>
            </a:r>
            <a:r>
              <a:rPr sz="1200" b="1" spc="-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while</a:t>
            </a:r>
            <a:r>
              <a:rPr sz="1200" spc="-5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19</a:t>
            </a:r>
            <a:r>
              <a:rPr sz="1200" b="1" spc="-31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percent</a:t>
            </a:r>
            <a:r>
              <a:rPr sz="1200" b="1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65"/>
              </a:spcBef>
            </a:pP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planes</a:t>
            </a:r>
            <a:r>
              <a:rPr sz="1200" spc="-10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were</a:t>
            </a:r>
            <a:r>
              <a:rPr sz="1200" spc="-18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at</a:t>
            </a:r>
            <a:r>
              <a:rPr sz="1200" spc="-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altitude</a:t>
            </a:r>
            <a:r>
              <a:rPr sz="1200" spc="-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&gt;1000</a:t>
            </a:r>
            <a:r>
              <a:rPr sz="1200" b="1" spc="-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when</a:t>
            </a:r>
            <a:r>
              <a:rPr sz="1200" spc="-17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3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occurred.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841018" y="4105821"/>
            <a:ext cx="57102" cy="57102"/>
          </a:xfrm>
          <a:custGeom>
            <a:avLst/>
            <a:gdLst/>
            <a:ahLst/>
            <a:cxnLst/>
            <a:rect l="l" t="t" r="r" b="b"/>
            <a:pathLst>
              <a:path w="57102" h="57102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2"/>
                </a:lnTo>
                <a:lnTo>
                  <a:pt x="24764" y="57102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41018" y="4733944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41018" y="5362066"/>
            <a:ext cx="57102" cy="57102"/>
          </a:xfrm>
          <a:custGeom>
            <a:avLst/>
            <a:gdLst/>
            <a:ahLst/>
            <a:cxnLst/>
            <a:rect l="l" t="t" r="r" b="b"/>
            <a:pathLst>
              <a:path w="57102" h="57102">
                <a:moveTo>
                  <a:pt x="57102" y="28551"/>
                </a:moveTo>
                <a:lnTo>
                  <a:pt x="57102" y="32336"/>
                </a:lnTo>
                <a:lnTo>
                  <a:pt x="56377" y="35978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2"/>
                </a:lnTo>
                <a:lnTo>
                  <a:pt x="24764" y="57102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8"/>
                </a:lnTo>
                <a:lnTo>
                  <a:pt x="0" y="32336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41018" y="5780814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6"/>
                </a:lnTo>
                <a:lnTo>
                  <a:pt x="56377" y="35978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8"/>
                </a:lnTo>
                <a:lnTo>
                  <a:pt x="0" y="32336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1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1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41018" y="6199562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6"/>
                </a:lnTo>
                <a:lnTo>
                  <a:pt x="56377" y="35978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8"/>
                </a:lnTo>
                <a:lnTo>
                  <a:pt x="0" y="32336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4"/>
                </a:lnTo>
                <a:lnTo>
                  <a:pt x="14127" y="3621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1"/>
                </a:lnTo>
                <a:lnTo>
                  <a:pt x="46062" y="5684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41018" y="6618310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6"/>
                </a:lnTo>
                <a:lnTo>
                  <a:pt x="56377" y="35978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8"/>
                </a:lnTo>
                <a:lnTo>
                  <a:pt x="0" y="32336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4"/>
                </a:lnTo>
                <a:lnTo>
                  <a:pt x="14127" y="3621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1"/>
                </a:lnTo>
                <a:lnTo>
                  <a:pt x="46062" y="5684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55365" y="366822"/>
            <a:ext cx="6043295" cy="34927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1001408" y="4049819"/>
            <a:ext cx="5810161" cy="28994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26286">
              <a:lnSpc>
                <a:spcPts val="1300"/>
              </a:lnSpc>
              <a:spcBef>
                <a:spcPts val="65"/>
              </a:spcBef>
            </a:pPr>
            <a:r>
              <a:rPr sz="1200" b="1" dirty="0">
                <a:latin typeface="Times New Roman"/>
                <a:cs typeface="Times New Roman"/>
              </a:rPr>
              <a:t>DALLAS/FORT</a:t>
            </a:r>
            <a:r>
              <a:rPr sz="1200" b="1" spc="-1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WORTH</a:t>
            </a:r>
            <a:r>
              <a:rPr sz="1200" b="1" spc="82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INTL</a:t>
            </a:r>
            <a:r>
              <a:rPr sz="1200" b="1" spc="-11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AIRPORT</a:t>
            </a:r>
            <a:r>
              <a:rPr sz="1200" b="1" spc="8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has</a:t>
            </a:r>
            <a:r>
              <a:rPr sz="1200" spc="-12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-3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highest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number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endParaRPr sz="1200">
              <a:latin typeface="Times New Roman"/>
              <a:cs typeface="Times New Roman"/>
            </a:endParaRPr>
          </a:p>
          <a:p>
            <a:pPr marL="12700">
              <a:lnSpc>
                <a:spcPct val="95825"/>
              </a:lnSpc>
              <a:spcBef>
                <a:spcPts val="200"/>
              </a:spcBef>
            </a:pPr>
            <a:r>
              <a:rPr sz="1200" spc="0" dirty="0">
                <a:latin typeface="Times New Roman"/>
                <a:cs typeface="Times New Roman"/>
              </a:rPr>
              <a:t>than</a:t>
            </a:r>
            <a:r>
              <a:rPr sz="1200" spc="-7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any </a:t>
            </a:r>
            <a:r>
              <a:rPr sz="1200" spc="4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other</a:t>
            </a:r>
            <a:r>
              <a:rPr sz="1200" spc="-6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airport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.it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received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802</a:t>
            </a:r>
            <a:r>
              <a:rPr sz="1200" b="1" spc="118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strikes</a:t>
            </a: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-6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followed</a:t>
            </a:r>
            <a:r>
              <a:rPr sz="1200" spc="11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by</a:t>
            </a:r>
            <a:r>
              <a:rPr sz="1200" spc="30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SACRAMENTO</a:t>
            </a:r>
            <a:r>
              <a:rPr sz="1200" b="1" spc="8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INTL</a:t>
            </a:r>
            <a:endParaRPr sz="1200">
              <a:latin typeface="Times New Roman"/>
              <a:cs typeface="Times New Roman"/>
            </a:endParaRPr>
          </a:p>
          <a:p>
            <a:pPr marL="12700" marR="26286">
              <a:lnSpc>
                <a:spcPct val="95825"/>
              </a:lnSpc>
              <a:spcBef>
                <a:spcPts val="265"/>
              </a:spcBef>
            </a:pPr>
            <a:r>
              <a:rPr sz="1200" dirty="0">
                <a:latin typeface="Times New Roman"/>
                <a:cs typeface="Times New Roman"/>
              </a:rPr>
              <a:t>with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676</a:t>
            </a:r>
            <a:r>
              <a:rPr sz="1200" b="1" spc="82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strikes</a:t>
            </a:r>
            <a:r>
              <a:rPr sz="1200" b="1" spc="2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.</a:t>
            </a:r>
            <a:endParaRPr sz="1200">
              <a:latin typeface="Times New Roman"/>
              <a:cs typeface="Times New Roman"/>
            </a:endParaRPr>
          </a:p>
          <a:p>
            <a:pPr marL="12700" marR="26286">
              <a:lnSpc>
                <a:spcPct val="95825"/>
              </a:lnSpc>
              <a:spcBef>
                <a:spcPts val="265"/>
              </a:spcBef>
            </a:pPr>
            <a:r>
              <a:rPr sz="1200" b="1" spc="0" dirty="0">
                <a:latin typeface="Times New Roman"/>
                <a:cs typeface="Times New Roman"/>
              </a:rPr>
              <a:t>SALT</a:t>
            </a:r>
            <a:r>
              <a:rPr sz="1200" b="1" spc="147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LAKE</a:t>
            </a:r>
            <a:r>
              <a:rPr sz="1200" b="1" spc="-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CITY</a:t>
            </a:r>
            <a:r>
              <a:rPr sz="1200" b="1" spc="-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(479)</a:t>
            </a: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-4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DENVER</a:t>
            </a:r>
            <a:r>
              <a:rPr sz="1200" b="1" spc="156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INTL</a:t>
            </a:r>
            <a:r>
              <a:rPr sz="1200" b="1" spc="-4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AIRPORT</a:t>
            </a:r>
            <a:r>
              <a:rPr sz="1200" b="1" spc="15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(476)</a:t>
            </a:r>
            <a:r>
              <a:rPr sz="1200" b="1" spc="-3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KANSAS</a:t>
            </a:r>
            <a:r>
              <a:rPr sz="1200" b="1" spc="-35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CITY</a:t>
            </a:r>
            <a:r>
              <a:rPr sz="1200" b="1" spc="-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INTL</a:t>
            </a:r>
            <a:r>
              <a:rPr sz="1200" b="1" spc="85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(452)</a:t>
            </a:r>
            <a:endParaRPr sz="1200">
              <a:latin typeface="Times New Roman"/>
              <a:cs typeface="Times New Roman"/>
            </a:endParaRPr>
          </a:p>
          <a:p>
            <a:pPr marL="12700" marR="194106">
              <a:lnSpc>
                <a:spcPts val="1392"/>
              </a:lnSpc>
              <a:spcBef>
                <a:spcPts val="265"/>
              </a:spcBef>
            </a:pP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PHILADELPHIA</a:t>
            </a:r>
            <a:r>
              <a:rPr sz="1200" b="1" spc="187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INTL</a:t>
            </a:r>
            <a:r>
              <a:rPr sz="1200" b="1" spc="-4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(442)</a:t>
            </a:r>
            <a:r>
              <a:rPr sz="1200" b="1" spc="-15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are</a:t>
            </a:r>
            <a:r>
              <a:rPr sz="1200" spc="4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among</a:t>
            </a:r>
            <a:r>
              <a:rPr sz="1200" spc="-5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10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top</a:t>
            </a:r>
            <a:r>
              <a:rPr sz="1200" spc="10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airports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with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most</a:t>
            </a:r>
            <a:r>
              <a:rPr sz="1200" spc="-3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number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 </a:t>
            </a:r>
            <a:endParaRPr sz="1200">
              <a:latin typeface="Times New Roman"/>
              <a:cs typeface="Times New Roman"/>
            </a:endParaRPr>
          </a:p>
          <a:p>
            <a:pPr marL="12700" marR="194106">
              <a:lnSpc>
                <a:spcPts val="1379"/>
              </a:lnSpc>
              <a:spcBef>
                <a:spcPts val="271"/>
              </a:spcBef>
            </a:pPr>
            <a:r>
              <a:rPr sz="1200" spc="0" dirty="0">
                <a:latin typeface="Times New Roman"/>
                <a:cs typeface="Times New Roman"/>
              </a:rPr>
              <a:t>air</a:t>
            </a:r>
            <a:r>
              <a:rPr sz="1200" spc="21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strikes.</a:t>
            </a:r>
            <a:endParaRPr sz="1200">
              <a:latin typeface="Times New Roman"/>
              <a:cs typeface="Times New Roman"/>
            </a:endParaRPr>
          </a:p>
          <a:p>
            <a:pPr marL="12700" marR="247839">
              <a:lnSpc>
                <a:spcPts val="1379"/>
              </a:lnSpc>
              <a:spcBef>
                <a:spcPts val="279"/>
              </a:spcBef>
            </a:pPr>
            <a:r>
              <a:rPr sz="1200" spc="0" dirty="0">
                <a:latin typeface="Times New Roman"/>
                <a:cs typeface="Times New Roman"/>
              </a:rPr>
              <a:t>Rain,</a:t>
            </a:r>
            <a:r>
              <a:rPr sz="1200" spc="25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Fog</a:t>
            </a:r>
            <a:r>
              <a:rPr sz="1200" spc="19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or</a:t>
            </a:r>
            <a:r>
              <a:rPr sz="1200" spc="22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Snow</a:t>
            </a:r>
            <a:r>
              <a:rPr sz="1200" spc="-17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has</a:t>
            </a:r>
            <a:r>
              <a:rPr sz="1200" spc="3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little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-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no</a:t>
            </a:r>
            <a:r>
              <a:rPr sz="1200" spc="2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relation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with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respect</a:t>
            </a:r>
            <a:r>
              <a:rPr sz="1200" spc="-12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-8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7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its </a:t>
            </a:r>
            <a:endParaRPr sz="1200">
              <a:latin typeface="Times New Roman"/>
              <a:cs typeface="Times New Roman"/>
            </a:endParaRPr>
          </a:p>
          <a:p>
            <a:pPr marL="12700" marR="247839">
              <a:lnSpc>
                <a:spcPts val="1379"/>
              </a:lnSpc>
              <a:spcBef>
                <a:spcPts val="269"/>
              </a:spcBef>
            </a:pPr>
            <a:r>
              <a:rPr sz="1200" spc="0" dirty="0">
                <a:latin typeface="Times New Roman"/>
                <a:cs typeface="Times New Roman"/>
              </a:rPr>
              <a:t>seen</a:t>
            </a:r>
            <a:r>
              <a:rPr sz="1200" spc="-6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most</a:t>
            </a:r>
            <a:r>
              <a:rPr sz="1200" spc="-5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3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cases</a:t>
            </a:r>
            <a:r>
              <a:rPr sz="1200" spc="1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when</a:t>
            </a:r>
            <a:r>
              <a:rPr sz="1200" spc="-17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occurred,</a:t>
            </a:r>
            <a:r>
              <a:rPr sz="1200" spc="-4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3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weather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was</a:t>
            </a:r>
            <a:r>
              <a:rPr sz="1200" spc="-17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fine.</a:t>
            </a:r>
            <a:endParaRPr sz="1200">
              <a:latin typeface="Times New Roman"/>
              <a:cs typeface="Times New Roman"/>
            </a:endParaRPr>
          </a:p>
          <a:p>
            <a:pPr marL="12700" marR="576296">
              <a:lnSpc>
                <a:spcPts val="1379"/>
              </a:lnSpc>
              <a:spcBef>
                <a:spcPts val="279"/>
              </a:spcBef>
            </a:pP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-7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high </a:t>
            </a:r>
            <a:r>
              <a:rPr sz="1200" spc="1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number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occurred</a:t>
            </a:r>
            <a:r>
              <a:rPr sz="1200" spc="5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when</a:t>
            </a:r>
            <a:r>
              <a:rPr sz="1200" spc="-14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plane</a:t>
            </a:r>
            <a:r>
              <a:rPr sz="1200" spc="-3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was</a:t>
            </a:r>
            <a:r>
              <a:rPr sz="1200" spc="-15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approaching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 </a:t>
            </a:r>
            <a:endParaRPr sz="1200">
              <a:latin typeface="Times New Roman"/>
              <a:cs typeface="Times New Roman"/>
            </a:endParaRPr>
          </a:p>
          <a:p>
            <a:pPr marL="12700" marR="576296">
              <a:lnSpc>
                <a:spcPts val="1379"/>
              </a:lnSpc>
              <a:spcBef>
                <a:spcPts val="269"/>
              </a:spcBef>
            </a:pPr>
            <a:r>
              <a:rPr sz="1200" spc="0" dirty="0">
                <a:latin typeface="Times New Roman"/>
                <a:cs typeface="Times New Roman"/>
              </a:rPr>
              <a:t>runway.</a:t>
            </a:r>
            <a:endParaRPr sz="1200">
              <a:latin typeface="Times New Roman"/>
              <a:cs typeface="Times New Roman"/>
            </a:endParaRPr>
          </a:p>
          <a:p>
            <a:pPr marL="12700" marR="357392">
              <a:lnSpc>
                <a:spcPts val="1379"/>
              </a:lnSpc>
              <a:spcBef>
                <a:spcPts val="279"/>
              </a:spcBef>
            </a:pPr>
            <a:r>
              <a:rPr sz="120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also</a:t>
            </a:r>
            <a:r>
              <a:rPr sz="1200" spc="-10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occurred</a:t>
            </a:r>
            <a:r>
              <a:rPr sz="1200" spc="1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when</a:t>
            </a:r>
            <a:r>
              <a:rPr sz="1200" spc="-17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3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planes</a:t>
            </a:r>
            <a:r>
              <a:rPr sz="1200" spc="-4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were</a:t>
            </a:r>
            <a:r>
              <a:rPr sz="1200" spc="-13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taking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off,</a:t>
            </a:r>
            <a:r>
              <a:rPr sz="1200" spc="26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landing,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climbing</a:t>
            </a:r>
            <a:r>
              <a:rPr sz="1200" spc="-4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 </a:t>
            </a:r>
            <a:endParaRPr sz="1200">
              <a:latin typeface="Times New Roman"/>
              <a:cs typeface="Times New Roman"/>
            </a:endParaRPr>
          </a:p>
          <a:p>
            <a:pPr marL="12700" marR="357392">
              <a:lnSpc>
                <a:spcPts val="1379"/>
              </a:lnSpc>
              <a:spcBef>
                <a:spcPts val="269"/>
              </a:spcBef>
            </a:pPr>
            <a:r>
              <a:rPr sz="1200" spc="0" dirty="0">
                <a:latin typeface="Times New Roman"/>
                <a:cs typeface="Times New Roman"/>
              </a:rPr>
              <a:t>altitude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or</a:t>
            </a:r>
            <a:r>
              <a:rPr sz="1200" spc="22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descent</a:t>
            </a:r>
            <a:endParaRPr sz="1200">
              <a:latin typeface="Times New Roman"/>
              <a:cs typeface="Times New Roman"/>
            </a:endParaRPr>
          </a:p>
          <a:p>
            <a:pPr marL="12700" marR="26286">
              <a:lnSpc>
                <a:spcPct val="95825"/>
              </a:lnSpc>
              <a:spcBef>
                <a:spcPts val="279"/>
              </a:spcBef>
            </a:pPr>
            <a:r>
              <a:rPr sz="1200" spc="0" dirty="0">
                <a:latin typeface="Times New Roman"/>
                <a:cs typeface="Times New Roman"/>
              </a:rPr>
              <a:t>almost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no</a:t>
            </a:r>
            <a:r>
              <a:rPr sz="1200" spc="2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were</a:t>
            </a:r>
            <a:r>
              <a:rPr sz="1200" spc="-10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reported</a:t>
            </a:r>
            <a:r>
              <a:rPr sz="1200" spc="18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when</a:t>
            </a:r>
            <a:r>
              <a:rPr sz="1200" spc="-14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planes</a:t>
            </a:r>
            <a:r>
              <a:rPr sz="1200" spc="-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were</a:t>
            </a:r>
            <a:r>
              <a:rPr sz="1200" spc="-10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either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parked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or</a:t>
            </a:r>
            <a:r>
              <a:rPr sz="1200" spc="22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being</a:t>
            </a:r>
            <a:endParaRPr sz="1200">
              <a:latin typeface="Times New Roman"/>
              <a:cs typeface="Times New Roman"/>
            </a:endParaRPr>
          </a:p>
          <a:p>
            <a:pPr marL="12700" marR="26286">
              <a:lnSpc>
                <a:spcPct val="95825"/>
              </a:lnSpc>
              <a:spcBef>
                <a:spcPts val="265"/>
              </a:spcBef>
            </a:pPr>
            <a:r>
              <a:rPr sz="1200" dirty="0">
                <a:latin typeface="Times New Roman"/>
                <a:cs typeface="Times New Roman"/>
              </a:rPr>
              <a:t>taxied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/>
          <p:nvPr/>
        </p:nvSpPr>
        <p:spPr>
          <a:xfrm>
            <a:off x="755365" y="755362"/>
            <a:ext cx="6043295" cy="34927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41018" y="4509220"/>
            <a:ext cx="57102" cy="57102"/>
          </a:xfrm>
          <a:custGeom>
            <a:avLst/>
            <a:gdLst/>
            <a:ahLst/>
            <a:cxnLst/>
            <a:rect l="l" t="t" r="r" b="b"/>
            <a:pathLst>
              <a:path w="57102" h="57102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2"/>
                </a:lnTo>
                <a:lnTo>
                  <a:pt x="24764" y="57102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41018" y="4927968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41018" y="5137342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41018" y="5346716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41018" y="5556090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41018" y="5765464"/>
            <a:ext cx="57102" cy="57102"/>
          </a:xfrm>
          <a:custGeom>
            <a:avLst/>
            <a:gdLst/>
            <a:ahLst/>
            <a:cxnLst/>
            <a:rect l="l" t="t" r="r" b="b"/>
            <a:pathLst>
              <a:path w="57102" h="57102">
                <a:moveTo>
                  <a:pt x="57102" y="28551"/>
                </a:moveTo>
                <a:lnTo>
                  <a:pt x="57102" y="32336"/>
                </a:lnTo>
                <a:lnTo>
                  <a:pt x="56377" y="35978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2"/>
                </a:lnTo>
                <a:lnTo>
                  <a:pt x="24764" y="57102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8"/>
                </a:lnTo>
                <a:lnTo>
                  <a:pt x="0" y="32336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55365" y="6432952"/>
            <a:ext cx="6043295" cy="34927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1001408" y="4453217"/>
            <a:ext cx="5740632" cy="143382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22826">
              <a:lnSpc>
                <a:spcPts val="1300"/>
              </a:lnSpc>
              <a:spcBef>
                <a:spcPts val="65"/>
              </a:spcBef>
            </a:pP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52</a:t>
            </a:r>
            <a:r>
              <a:rPr sz="1200" spc="15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%</a:t>
            </a:r>
            <a:r>
              <a:rPr sz="1200" spc="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cases</a:t>
            </a:r>
            <a:r>
              <a:rPr sz="1200" spc="-6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pilots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were</a:t>
            </a:r>
            <a:r>
              <a:rPr sz="1200" spc="-16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not</a:t>
            </a:r>
            <a:r>
              <a:rPr sz="1200" spc="-1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informed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or</a:t>
            </a:r>
            <a:r>
              <a:rPr sz="1200" spc="22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were</a:t>
            </a:r>
            <a:r>
              <a:rPr sz="1200" spc="-5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unaware</a:t>
            </a:r>
            <a:r>
              <a:rPr sz="1200" spc="-2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-8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possible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00"/>
              </a:spcBef>
            </a:pPr>
            <a:r>
              <a:rPr sz="120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where</a:t>
            </a:r>
            <a:r>
              <a:rPr sz="1200" spc="-10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as</a:t>
            </a:r>
            <a:r>
              <a:rPr sz="1200" spc="-3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47</a:t>
            </a:r>
            <a:r>
              <a:rPr sz="1200" spc="10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percent</a:t>
            </a:r>
            <a:r>
              <a:rPr sz="1200" spc="7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cases</a:t>
            </a:r>
            <a:r>
              <a:rPr sz="1200" spc="-1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they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were</a:t>
            </a:r>
            <a:r>
              <a:rPr sz="1200" spc="-16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informed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prior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to</a:t>
            </a:r>
            <a:r>
              <a:rPr sz="1200" spc="-8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-8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strikes.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65"/>
              </a:spcBef>
            </a:pPr>
            <a:r>
              <a:rPr sz="1200" b="1" spc="0" dirty="0">
                <a:latin typeface="Times New Roman"/>
                <a:cs typeface="Times New Roman"/>
              </a:rPr>
              <a:t>81</a:t>
            </a:r>
            <a:r>
              <a:rPr sz="1200" b="1" spc="141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%</a:t>
            </a:r>
            <a:r>
              <a:rPr sz="1200" b="1" spc="3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results</a:t>
            </a:r>
            <a:r>
              <a:rPr sz="1200" spc="-5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no</a:t>
            </a:r>
            <a:r>
              <a:rPr sz="1200" b="1" spc="216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damage</a:t>
            </a:r>
            <a:r>
              <a:rPr sz="1200" b="1" spc="-2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to</a:t>
            </a:r>
            <a:r>
              <a:rPr sz="1200" b="1" spc="22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the</a:t>
            </a:r>
            <a:r>
              <a:rPr sz="1200" b="1" spc="-10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plane</a:t>
            </a:r>
            <a:r>
              <a:rPr sz="1200" b="1" spc="-111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or</a:t>
            </a:r>
            <a:r>
              <a:rPr sz="1200" b="1" spc="10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the</a:t>
            </a:r>
            <a:r>
              <a:rPr sz="1200" b="1" spc="8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flight</a:t>
            </a:r>
            <a:r>
              <a:rPr sz="1200" b="1" spc="-168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schedule.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65"/>
              </a:spcBef>
            </a:pPr>
            <a:r>
              <a:rPr sz="1200" b="1" dirty="0">
                <a:latin typeface="Times New Roman"/>
                <a:cs typeface="Times New Roman"/>
              </a:rPr>
              <a:t>9.59%</a:t>
            </a:r>
            <a:r>
              <a:rPr sz="1200" b="1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resulted</a:t>
            </a:r>
            <a:r>
              <a:rPr sz="1200" spc="-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precautionary</a:t>
            </a:r>
            <a:r>
              <a:rPr sz="1200" b="1" spc="86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landing</a:t>
            </a:r>
            <a:r>
              <a:rPr sz="1200" b="1" spc="-52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of</a:t>
            </a:r>
            <a:r>
              <a:rPr sz="1200" b="1" spc="19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the</a:t>
            </a:r>
            <a:r>
              <a:rPr sz="1200" b="1" spc="-67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flight</a:t>
            </a:r>
            <a:r>
              <a:rPr sz="1200" spc="0" dirty="0">
                <a:latin typeface="Times New Roman"/>
                <a:cs typeface="Times New Roman"/>
              </a:rPr>
              <a:t>.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65"/>
              </a:spcBef>
            </a:pPr>
            <a:r>
              <a:rPr sz="1200" b="1" spc="0" dirty="0">
                <a:latin typeface="Times New Roman"/>
                <a:cs typeface="Times New Roman"/>
              </a:rPr>
              <a:t>3.21</a:t>
            </a:r>
            <a:r>
              <a:rPr sz="1200" b="1" spc="208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%</a:t>
            </a:r>
            <a:r>
              <a:rPr sz="1200" b="1" spc="3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resulted</a:t>
            </a:r>
            <a:r>
              <a:rPr sz="1200" spc="-6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Take-off</a:t>
            </a:r>
            <a:r>
              <a:rPr sz="1200" b="1" spc="-1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being</a:t>
            </a:r>
            <a:r>
              <a:rPr sz="1200" b="1" spc="-5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aborted</a:t>
            </a:r>
            <a:r>
              <a:rPr sz="1200" spc="0" dirty="0">
                <a:latin typeface="Times New Roman"/>
                <a:cs typeface="Times New Roman"/>
              </a:rPr>
              <a:t>.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65"/>
              </a:spcBef>
            </a:pPr>
            <a:r>
              <a:rPr sz="1200" b="1" spc="0" dirty="0">
                <a:latin typeface="Times New Roman"/>
                <a:cs typeface="Times New Roman"/>
              </a:rPr>
              <a:t>2.21%</a:t>
            </a:r>
            <a:r>
              <a:rPr sz="1200" b="1" spc="1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caused</a:t>
            </a:r>
            <a:r>
              <a:rPr sz="1200" spc="159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engine</a:t>
            </a:r>
            <a:r>
              <a:rPr sz="1200" b="1" spc="-127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shut</a:t>
            </a:r>
            <a:r>
              <a:rPr sz="1200" b="1" spc="-108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down</a:t>
            </a:r>
            <a:r>
              <a:rPr sz="1200" spc="0" dirty="0">
                <a:latin typeface="Times New Roman"/>
                <a:cs typeface="Times New Roman"/>
              </a:rPr>
              <a:t>.</a:t>
            </a:r>
            <a:endParaRPr sz="1200">
              <a:latin typeface="Times New Roman"/>
              <a:cs typeface="Times New Roman"/>
            </a:endParaRPr>
          </a:p>
          <a:p>
            <a:pPr marL="12700">
              <a:lnSpc>
                <a:spcPct val="95825"/>
              </a:lnSpc>
              <a:spcBef>
                <a:spcPts val="265"/>
              </a:spcBef>
            </a:pPr>
            <a:r>
              <a:rPr sz="1200" dirty="0">
                <a:latin typeface="Times New Roman"/>
                <a:cs typeface="Times New Roman"/>
              </a:rPr>
              <a:t>Average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altitude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at</a:t>
            </a:r>
            <a:r>
              <a:rPr sz="1200" spc="-9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which</a:t>
            </a:r>
            <a:r>
              <a:rPr sz="1200" spc="-24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most</a:t>
            </a:r>
            <a:r>
              <a:rPr sz="1200" b="1" spc="50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of</a:t>
            </a:r>
            <a:r>
              <a:rPr sz="1200" b="1" spc="19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the</a:t>
            </a:r>
            <a:r>
              <a:rPr sz="1200" b="1" spc="65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strikes</a:t>
            </a:r>
            <a:r>
              <a:rPr sz="1200" b="1" spc="-5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occurred</a:t>
            </a:r>
            <a:r>
              <a:rPr sz="1200" b="1" spc="-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-57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800</a:t>
            </a:r>
            <a:r>
              <a:rPr sz="1200" b="1" spc="265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ft.</a:t>
            </a:r>
            <a:r>
              <a:rPr sz="1200" b="1" spc="173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from</a:t>
            </a:r>
            <a:r>
              <a:rPr sz="1200" b="1" spc="277" dirty="0">
                <a:latin typeface="Times New Roman"/>
                <a:cs typeface="Times New Roman"/>
              </a:rPr>
              <a:t> </a:t>
            </a:r>
            <a:r>
              <a:rPr sz="1200" b="1" spc="0" dirty="0">
                <a:latin typeface="Times New Roman"/>
                <a:cs typeface="Times New Roman"/>
              </a:rPr>
              <a:t>ground</a:t>
            </a:r>
            <a:r>
              <a:rPr sz="1200" spc="0" dirty="0">
                <a:latin typeface="Times New Roman"/>
                <a:cs typeface="Times New Roman"/>
              </a:rPr>
              <a:t>.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841018" y="825791"/>
            <a:ext cx="57102" cy="57102"/>
          </a:xfrm>
          <a:custGeom>
            <a:avLst/>
            <a:gdLst/>
            <a:ahLst/>
            <a:cxnLst/>
            <a:rect l="l" t="t" r="r" b="b"/>
            <a:pathLst>
              <a:path w="57102" h="57102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2"/>
                </a:lnTo>
                <a:lnTo>
                  <a:pt x="24764" y="57102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41018" y="1244539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7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7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41018" y="1453913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41018" y="1663287"/>
            <a:ext cx="57102" cy="57101"/>
          </a:xfrm>
          <a:custGeom>
            <a:avLst/>
            <a:gdLst/>
            <a:ahLst/>
            <a:cxnLst/>
            <a:rect l="l" t="t" r="r" b="b"/>
            <a:pathLst>
              <a:path w="57102" h="57101">
                <a:moveTo>
                  <a:pt x="57102" y="28551"/>
                </a:moveTo>
                <a:lnTo>
                  <a:pt x="57102" y="32337"/>
                </a:lnTo>
                <a:lnTo>
                  <a:pt x="56377" y="35979"/>
                </a:lnTo>
                <a:lnTo>
                  <a:pt x="54928" y="39476"/>
                </a:lnTo>
                <a:lnTo>
                  <a:pt x="53479" y="42974"/>
                </a:lnTo>
                <a:lnTo>
                  <a:pt x="51416" y="46062"/>
                </a:lnTo>
                <a:lnTo>
                  <a:pt x="48739" y="48739"/>
                </a:lnTo>
                <a:lnTo>
                  <a:pt x="46062" y="51416"/>
                </a:lnTo>
                <a:lnTo>
                  <a:pt x="42974" y="53479"/>
                </a:lnTo>
                <a:lnTo>
                  <a:pt x="39476" y="54928"/>
                </a:lnTo>
                <a:lnTo>
                  <a:pt x="35979" y="56377"/>
                </a:lnTo>
                <a:lnTo>
                  <a:pt x="32337" y="57101"/>
                </a:lnTo>
                <a:lnTo>
                  <a:pt x="24764" y="57101"/>
                </a:lnTo>
                <a:lnTo>
                  <a:pt x="21122" y="56377"/>
                </a:lnTo>
                <a:lnTo>
                  <a:pt x="17624" y="54928"/>
                </a:lnTo>
                <a:lnTo>
                  <a:pt x="14127" y="53479"/>
                </a:lnTo>
                <a:lnTo>
                  <a:pt x="11039" y="51416"/>
                </a:lnTo>
                <a:lnTo>
                  <a:pt x="8362" y="48739"/>
                </a:lnTo>
                <a:lnTo>
                  <a:pt x="5685" y="46062"/>
                </a:lnTo>
                <a:lnTo>
                  <a:pt x="3622" y="42974"/>
                </a:lnTo>
                <a:lnTo>
                  <a:pt x="2173" y="39476"/>
                </a:lnTo>
                <a:lnTo>
                  <a:pt x="724" y="35979"/>
                </a:lnTo>
                <a:lnTo>
                  <a:pt x="0" y="32337"/>
                </a:lnTo>
                <a:lnTo>
                  <a:pt x="0" y="24764"/>
                </a:lnTo>
                <a:lnTo>
                  <a:pt x="724" y="21122"/>
                </a:lnTo>
                <a:lnTo>
                  <a:pt x="2173" y="17624"/>
                </a:lnTo>
                <a:lnTo>
                  <a:pt x="3622" y="14126"/>
                </a:lnTo>
                <a:lnTo>
                  <a:pt x="5685" y="11039"/>
                </a:lnTo>
                <a:lnTo>
                  <a:pt x="8362" y="8362"/>
                </a:lnTo>
                <a:lnTo>
                  <a:pt x="11039" y="5685"/>
                </a:lnTo>
                <a:lnTo>
                  <a:pt x="14127" y="3622"/>
                </a:lnTo>
                <a:lnTo>
                  <a:pt x="17624" y="2173"/>
                </a:lnTo>
                <a:lnTo>
                  <a:pt x="21122" y="724"/>
                </a:lnTo>
                <a:lnTo>
                  <a:pt x="24764" y="0"/>
                </a:lnTo>
                <a:lnTo>
                  <a:pt x="32337" y="0"/>
                </a:lnTo>
                <a:lnTo>
                  <a:pt x="35979" y="724"/>
                </a:lnTo>
                <a:lnTo>
                  <a:pt x="39476" y="2173"/>
                </a:lnTo>
                <a:lnTo>
                  <a:pt x="42974" y="3622"/>
                </a:lnTo>
                <a:lnTo>
                  <a:pt x="46062" y="5685"/>
                </a:lnTo>
                <a:lnTo>
                  <a:pt x="48739" y="8362"/>
                </a:lnTo>
                <a:lnTo>
                  <a:pt x="51416" y="11039"/>
                </a:lnTo>
                <a:lnTo>
                  <a:pt x="53479" y="14126"/>
                </a:lnTo>
                <a:lnTo>
                  <a:pt x="54928" y="17624"/>
                </a:lnTo>
                <a:lnTo>
                  <a:pt x="56377" y="21122"/>
                </a:lnTo>
                <a:lnTo>
                  <a:pt x="57102" y="24764"/>
                </a:lnTo>
                <a:lnTo>
                  <a:pt x="57102" y="2855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1001408" y="769788"/>
            <a:ext cx="5766476" cy="122444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300"/>
              </a:lnSpc>
              <a:spcBef>
                <a:spcPts val="65"/>
              </a:spcBef>
            </a:pP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state</a:t>
            </a:r>
            <a:r>
              <a:rPr sz="1200" spc="-10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California</a:t>
            </a:r>
            <a:r>
              <a:rPr sz="1200" spc="-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is</a:t>
            </a:r>
            <a:r>
              <a:rPr sz="1200" spc="-4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involved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with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most</a:t>
            </a:r>
            <a:r>
              <a:rPr sz="1200" spc="-3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number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all</a:t>
            </a:r>
            <a:r>
              <a:rPr sz="1200" spc="16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00"/>
              </a:spcBef>
            </a:pPr>
            <a:r>
              <a:rPr sz="1200" spc="0" dirty="0">
                <a:latin typeface="Times New Roman"/>
                <a:cs typeface="Times New Roman"/>
              </a:rPr>
              <a:t>USA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at</a:t>
            </a:r>
            <a:r>
              <a:rPr sz="1200" spc="-5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6998</a:t>
            </a:r>
            <a:r>
              <a:rPr sz="1200" spc="-16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,</a:t>
            </a:r>
            <a:r>
              <a:rPr sz="1200" spc="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followed</a:t>
            </a:r>
            <a:r>
              <a:rPr sz="1200" spc="11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by</a:t>
            </a:r>
            <a:r>
              <a:rPr sz="1200" spc="3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Taxes</a:t>
            </a:r>
            <a:r>
              <a:rPr sz="1200" spc="-71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with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5983.</a:t>
            </a:r>
            <a:endParaRPr sz="1200">
              <a:latin typeface="Times New Roman"/>
              <a:cs typeface="Times New Roman"/>
            </a:endParaRPr>
          </a:p>
          <a:p>
            <a:pPr marL="12700" marR="741274">
              <a:lnSpc>
                <a:spcPts val="1379"/>
              </a:lnSpc>
              <a:spcBef>
                <a:spcPts val="265"/>
              </a:spcBef>
            </a:pPr>
            <a:r>
              <a:rPr sz="1200" spc="0" dirty="0">
                <a:latin typeface="Times New Roman"/>
                <a:cs typeface="Times New Roman"/>
              </a:rPr>
              <a:t>States</a:t>
            </a:r>
            <a:r>
              <a:rPr sz="1200" spc="-7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like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Montana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received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comparatively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low</a:t>
            </a:r>
            <a:r>
              <a:rPr sz="1200" spc="21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number</a:t>
            </a:r>
            <a:r>
              <a:rPr sz="1200" spc="-7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strikes. </a:t>
            </a:r>
            <a:endParaRPr sz="1200">
              <a:latin typeface="Times New Roman"/>
              <a:cs typeface="Times New Roman"/>
            </a:endParaRPr>
          </a:p>
          <a:p>
            <a:pPr marL="12700" marR="741274">
              <a:lnSpc>
                <a:spcPts val="1379"/>
              </a:lnSpc>
              <a:spcBef>
                <a:spcPts val="269"/>
              </a:spcBef>
            </a:pP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most</a:t>
            </a:r>
            <a:r>
              <a:rPr sz="1200" spc="-5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cases</a:t>
            </a:r>
            <a:r>
              <a:rPr sz="1200" spc="-12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aircraft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involved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was</a:t>
            </a:r>
            <a:r>
              <a:rPr sz="1200" spc="-15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not</a:t>
            </a:r>
            <a:r>
              <a:rPr sz="1200" spc="2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</a:t>
            </a:r>
            <a:r>
              <a:rPr sz="1200" spc="12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large</a:t>
            </a:r>
            <a:r>
              <a:rPr sz="1200" spc="-5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aircraft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79"/>
              </a:spcBef>
            </a:pPr>
            <a:r>
              <a:rPr sz="1200" spc="0" dirty="0">
                <a:latin typeface="Times New Roman"/>
                <a:cs typeface="Times New Roman"/>
              </a:rPr>
              <a:t>Size</a:t>
            </a:r>
            <a:r>
              <a:rPr sz="1200" spc="-3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was</a:t>
            </a:r>
            <a:r>
              <a:rPr sz="1200" spc="-4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small</a:t>
            </a:r>
            <a:r>
              <a:rPr sz="1200" spc="-46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in</a:t>
            </a:r>
            <a:r>
              <a:rPr sz="1200" spc="119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most</a:t>
            </a:r>
            <a:r>
              <a:rPr sz="1200" spc="-57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cases</a:t>
            </a:r>
            <a:r>
              <a:rPr sz="1200" spc="-12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of</a:t>
            </a:r>
            <a:r>
              <a:rPr sz="1200" spc="192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bird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strikes</a:t>
            </a:r>
            <a:r>
              <a:rPr sz="1200" spc="-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follwed</a:t>
            </a:r>
            <a:r>
              <a:rPr sz="1200" spc="-95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by</a:t>
            </a:r>
            <a:r>
              <a:rPr sz="1200" spc="-28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medium</a:t>
            </a:r>
            <a:endParaRPr sz="1200">
              <a:latin typeface="Times New Roman"/>
              <a:cs typeface="Times New Roman"/>
            </a:endParaRPr>
          </a:p>
          <a:p>
            <a:pPr marL="12700" marR="22826">
              <a:lnSpc>
                <a:spcPct val="95825"/>
              </a:lnSpc>
              <a:spcBef>
                <a:spcPts val="265"/>
              </a:spcBef>
            </a:pPr>
            <a:r>
              <a:rPr sz="1200" spc="0" dirty="0">
                <a:latin typeface="Times New Roman"/>
                <a:cs typeface="Times New Roman"/>
              </a:rPr>
              <a:t>and</a:t>
            </a:r>
            <a:r>
              <a:rPr sz="1200" spc="-94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then</a:t>
            </a:r>
            <a:r>
              <a:rPr sz="1200" spc="-33" dirty="0">
                <a:latin typeface="Times New Roman"/>
                <a:cs typeface="Times New Roman"/>
              </a:rPr>
              <a:t> </a:t>
            </a:r>
            <a:r>
              <a:rPr sz="1200" spc="0" dirty="0">
                <a:latin typeface="Times New Roman"/>
                <a:cs typeface="Times New Roman"/>
              </a:rPr>
              <a:t>large.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7556499" cy="10687592"/>
          </a:xfrm>
          <a:custGeom>
            <a:avLst/>
            <a:gdLst/>
            <a:ahLst/>
            <a:cxnLst/>
            <a:rect l="l" t="t" r="r" b="b"/>
            <a:pathLst>
              <a:path w="7556499" h="10687592">
                <a:moveTo>
                  <a:pt x="7555992" y="0"/>
                </a:moveTo>
                <a:lnTo>
                  <a:pt x="0" y="0"/>
                </a:lnTo>
                <a:lnTo>
                  <a:pt x="0" y="10687592"/>
                </a:lnTo>
                <a:lnTo>
                  <a:pt x="7555992" y="10687592"/>
                </a:lnTo>
                <a:lnTo>
                  <a:pt x="7555992" y="0"/>
                </a:lnTo>
                <a:close/>
              </a:path>
            </a:pathLst>
          </a:custGeom>
          <a:solidFill>
            <a:srgbClr val="F4F4F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711457" y="5047123"/>
            <a:ext cx="2547646" cy="7359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705"/>
              </a:lnSpc>
              <a:spcBef>
                <a:spcPts val="285"/>
              </a:spcBef>
            </a:pPr>
            <a:r>
              <a:rPr sz="5600" spc="0" dirty="0">
                <a:latin typeface="Times New Roman"/>
                <a:cs typeface="Times New Roman"/>
              </a:rPr>
              <a:t>THANK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301256" y="5047123"/>
            <a:ext cx="1647378" cy="73593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5705"/>
              </a:lnSpc>
              <a:spcBef>
                <a:spcPts val="285"/>
              </a:spcBef>
            </a:pPr>
            <a:r>
              <a:rPr sz="5600" spc="0" dirty="0">
                <a:latin typeface="Times New Roman"/>
                <a:cs typeface="Times New Roman"/>
              </a:rPr>
              <a:t>YOU</a:t>
            </a:r>
            <a:endParaRPr sz="5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782</Words>
  <Application>Microsoft Office PowerPoint</Application>
  <PresentationFormat>Custom</PresentationFormat>
  <Paragraphs>62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SOURAV KUMAR PANIGRAHI</cp:lastModifiedBy>
  <cp:revision>1</cp:revision>
  <dcterms:modified xsi:type="dcterms:W3CDTF">2024-02-19T06:15:19Z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2024-02-19T06:08:53Z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268ee3b0-57d7-41cd-afa0-af2eb683b98a</vt:lpwstr>
  </property>
  <property fmtid="{D5CDD505-2E9C-101B-9397-08002B2CF9AE}" pid="7" name="MSIP_Label_defa4170-0d19-0005-0004-bc88714345d2_ActionId">
    <vt:lpwstr>39365614-0a23-44e8-ba30-e1e4cb9d8ac9</vt:lpwstr>
  </property>
  <property fmtid="{D5CDD505-2E9C-101B-9397-08002B2CF9AE}" pid="8" name="MSIP_Label_defa4170-0d19-0005-0004-bc88714345d2_ContentBits">
    <vt:lpwstr>0</vt:lpwstr>
  </property>
</Properties>
</file>

<file path=docProps/thumbnail.jpeg>
</file>